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398" r:id="rId2"/>
    <p:sldId id="357" r:id="rId3"/>
    <p:sldId id="431" r:id="rId4"/>
    <p:sldId id="388" r:id="rId5"/>
    <p:sldId id="390" r:id="rId6"/>
    <p:sldId id="391" r:id="rId7"/>
    <p:sldId id="421" r:id="rId8"/>
    <p:sldId id="425" r:id="rId9"/>
    <p:sldId id="426" r:id="rId10"/>
    <p:sldId id="436" r:id="rId11"/>
    <p:sldId id="437" r:id="rId12"/>
    <p:sldId id="40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0066"/>
    <a:srgbClr val="FF3300"/>
    <a:srgbClr val="5262A7"/>
    <a:srgbClr val="FF5050"/>
    <a:srgbClr val="17B2C7"/>
    <a:srgbClr val="48D7EA"/>
    <a:srgbClr val="9592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1130" autoAdjust="0"/>
  </p:normalViewPr>
  <p:slideViewPr>
    <p:cSldViewPr snapToGrid="0">
      <p:cViewPr>
        <p:scale>
          <a:sx n="75" d="100"/>
          <a:sy n="75" d="100"/>
        </p:scale>
        <p:origin x="-1032" y="-642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134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-52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C4A3FBE-9ABD-434F-967F-CE8C7E9E66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2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-52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ADC0E23-6C9B-4575-AB0A-28CEA55560A4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5AE82CF0-99FC-4563-A1BB-33E5CC85F42C}" type="slidenum">
              <a:rPr lang="en-US" altLang="en-US" sz="1200">
                <a:latin typeface="Times" pitchFamily="18" charset="0"/>
              </a:rPr>
              <a:pPr algn="r"/>
              <a:t>1</a:t>
            </a:fld>
            <a:endParaRPr lang="en-US" altLang="en-US" sz="1200">
              <a:latin typeface="Times" pitchFamily="18" charset="0"/>
            </a:endParaRP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z="50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4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9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0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890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7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4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8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926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805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10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-52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0"/>
            <a:ext cx="20828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02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738188" y="1231900"/>
            <a:ext cx="81280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4400" dirty="0"/>
              <a:t>Welsh Government</a:t>
            </a:r>
            <a:endParaRPr lang="en-GB" altLang="en-US" sz="4400" dirty="0">
              <a:latin typeface="Times" pitchFamily="18" charset="0"/>
            </a:endParaRPr>
          </a:p>
          <a:p>
            <a:endParaRPr lang="en-US" altLang="en-US" sz="3200" dirty="0"/>
          </a:p>
          <a:p>
            <a:r>
              <a:rPr lang="en-US" altLang="en-US" sz="4400" b="1" dirty="0" smtClean="0"/>
              <a:t>Hwb </a:t>
            </a:r>
            <a:r>
              <a:rPr lang="en-US" altLang="en-US" sz="4400" b="1" dirty="0"/>
              <a:t>Update</a:t>
            </a:r>
          </a:p>
          <a:p>
            <a:endParaRPr lang="en-GB" altLang="en-US" sz="3200" b="1" dirty="0"/>
          </a:p>
          <a:p>
            <a:r>
              <a:rPr lang="en-US" altLang="en-US" sz="4400" dirty="0" smtClean="0"/>
              <a:t>16 May </a:t>
            </a:r>
            <a:r>
              <a:rPr lang="en-US" altLang="en-US" sz="4400" dirty="0"/>
              <a:t>2014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542925" y="1993900"/>
            <a:ext cx="7673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GB" altLang="en-US" sz="320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4" descr="transparent_bi_30m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5"/>
          <p:cNvSpPr txBox="1">
            <a:spLocks noChangeArrowheads="1"/>
          </p:cNvSpPr>
          <p:nvPr/>
        </p:nvSpPr>
        <p:spPr bwMode="auto">
          <a:xfrm>
            <a:off x="838200" y="309563"/>
            <a:ext cx="7959725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e-Safety update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8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</a:rPr>
              <a:t>SWGfL Digital Literacy Resource and 360 degree safe: Cymru will be piloted in sample schools in September and launched in October 2014 via consortia launches</a:t>
            </a:r>
            <a:r>
              <a:rPr lang="en-GB" dirty="0" smtClean="0">
                <a:solidFill>
                  <a:srgbClr val="000000"/>
                </a:solidFill>
                <a:latin typeface="+mn-lt"/>
              </a:rPr>
              <a:t>.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+mn-lt"/>
            </a:endParaRP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</a:rPr>
              <a:t>QA workshops being arranged for June for 360 tool; QA of Digital Literacy resource internal to WG</a:t>
            </a:r>
            <a:r>
              <a:rPr lang="en-GB" dirty="0" smtClean="0">
                <a:solidFill>
                  <a:srgbClr val="000000"/>
                </a:solidFill>
                <a:latin typeface="+mn-lt"/>
              </a:rPr>
              <a:t>.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+mn-lt"/>
            </a:endParaRP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</a:rPr>
              <a:t>4 e-Safety live briefings already delivered in Ynys Môn, Wrexham, Merthyr Tydfil and </a:t>
            </a:r>
            <a:r>
              <a:rPr lang="en-GB" dirty="0" smtClean="0">
                <a:solidFill>
                  <a:srgbClr val="000000"/>
                </a:solidFill>
                <a:latin typeface="+mn-lt"/>
              </a:rPr>
              <a:t>Swansea</a:t>
            </a: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+mn-lt"/>
            </a:endParaRPr>
          </a:p>
          <a:p>
            <a:pPr marL="457200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+mn-lt"/>
              </a:rPr>
              <a:t>4 more events being organised for September in mid Wales and South Wales.</a:t>
            </a:r>
          </a:p>
        </p:txBody>
      </p:sp>
    </p:spTree>
    <p:extLst>
      <p:ext uri="{BB962C8B-B14F-4D97-AF65-F5344CB8AC3E}">
        <p14:creationId xmlns:p14="http://schemas.microsoft.com/office/powerpoint/2010/main" val="276148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GB" altLang="en-US" sz="3600" b="1" dirty="0">
                <a:cs typeface="Arial" charset="0"/>
              </a:rPr>
              <a:t>e-Safety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88632"/>
          </a:xfrm>
        </p:spPr>
        <p:txBody>
          <a:bodyPr/>
          <a:lstStyle/>
          <a:p>
            <a:pPr marL="857250" lvl="1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400" kern="1200" dirty="0">
                <a:solidFill>
                  <a:srgbClr val="000000"/>
                </a:solidFill>
                <a:ea typeface="ＭＳ Ｐゴシック" pitchFamily="34" charset="-128"/>
              </a:rPr>
              <a:t>Monthly programme of webinars launched</a:t>
            </a:r>
          </a:p>
          <a:p>
            <a:pPr lvl="2">
              <a:buFont typeface="Arial" panose="020B0604020202020204" pitchFamily="34" charset="0"/>
              <a:buChar char="–"/>
              <a:defRPr/>
            </a:pPr>
            <a:r>
              <a:rPr lang="en-GB" dirty="0" smtClean="0">
                <a:solidFill>
                  <a:srgbClr val="000000"/>
                </a:solidFill>
              </a:rPr>
              <a:t>May </a:t>
            </a:r>
            <a:r>
              <a:rPr lang="en-GB" dirty="0">
                <a:solidFill>
                  <a:srgbClr val="000000"/>
                </a:solidFill>
              </a:rPr>
              <a:t>12th – General awareness of </a:t>
            </a:r>
            <a:r>
              <a:rPr lang="en-GB" dirty="0" smtClean="0">
                <a:solidFill>
                  <a:srgbClr val="000000"/>
                </a:solidFill>
              </a:rPr>
              <a:t>e-Safety</a:t>
            </a:r>
          </a:p>
          <a:p>
            <a:pPr lvl="2">
              <a:buFont typeface="Arial" panose="020B0604020202020204" pitchFamily="34" charset="0"/>
              <a:buChar char="–"/>
              <a:defRPr/>
            </a:pPr>
            <a:r>
              <a:rPr lang="en-GB" dirty="0" smtClean="0">
                <a:solidFill>
                  <a:srgbClr val="000000"/>
                </a:solidFill>
              </a:rPr>
              <a:t>June </a:t>
            </a:r>
            <a:r>
              <a:rPr lang="en-GB" dirty="0">
                <a:solidFill>
                  <a:srgbClr val="000000"/>
                </a:solidFill>
              </a:rPr>
              <a:t>18th – Parental </a:t>
            </a:r>
            <a:r>
              <a:rPr lang="en-GB" dirty="0" smtClean="0">
                <a:solidFill>
                  <a:srgbClr val="000000"/>
                </a:solidFill>
              </a:rPr>
              <a:t>engagement</a:t>
            </a:r>
          </a:p>
          <a:p>
            <a:pPr lvl="2">
              <a:buFont typeface="Arial" panose="020B0604020202020204" pitchFamily="34" charset="0"/>
              <a:buChar char="–"/>
              <a:defRPr/>
            </a:pPr>
            <a:endParaRPr lang="en-GB" dirty="0">
              <a:solidFill>
                <a:srgbClr val="000000"/>
              </a:solidFill>
            </a:endParaRPr>
          </a:p>
          <a:p>
            <a:pPr marL="857250" lvl="1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400" kern="1200" dirty="0">
                <a:solidFill>
                  <a:srgbClr val="000000"/>
                </a:solidFill>
                <a:ea typeface="ＭＳ Ｐゴシック" pitchFamily="34" charset="-128"/>
              </a:rPr>
              <a:t>E-Safety zone on Hwb updated to include SWGfL input – newsletter, parents area, e-Safety updates </a:t>
            </a:r>
          </a:p>
          <a:p>
            <a:pPr marL="857250" lvl="1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sz="2400" kern="1200" dirty="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marL="857250" lvl="1" indent="-4572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400" kern="1200" dirty="0" smtClean="0">
                <a:solidFill>
                  <a:srgbClr val="000000"/>
                </a:solidFill>
                <a:ea typeface="ＭＳ Ｐゴシック" pitchFamily="34" charset="-128"/>
              </a:rPr>
              <a:t>Ongoing </a:t>
            </a:r>
            <a:r>
              <a:rPr lang="en-GB" sz="2400" kern="1200" dirty="0">
                <a:solidFill>
                  <a:srgbClr val="000000"/>
                </a:solidFill>
                <a:ea typeface="ＭＳ Ｐゴシック" pitchFamily="34" charset="-128"/>
              </a:rPr>
              <a:t>work with Socitm, LAs, Safeguarding team and UAs to develop an all-Wales framework agreement governing web access for school-based learners and staff.</a:t>
            </a:r>
          </a:p>
        </p:txBody>
      </p:sp>
    </p:spTree>
    <p:extLst>
      <p:ext uri="{BB962C8B-B14F-4D97-AF65-F5344CB8AC3E}">
        <p14:creationId xmlns:p14="http://schemas.microsoft.com/office/powerpoint/2010/main" val="34591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Box 13"/>
          <p:cNvSpPr txBox="1">
            <a:spLocks noChangeArrowheads="1"/>
          </p:cNvSpPr>
          <p:nvPr/>
        </p:nvSpPr>
        <p:spPr bwMode="auto">
          <a:xfrm>
            <a:off x="7164388" y="2492375"/>
            <a:ext cx="1979612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1300">
                <a:solidFill>
                  <a:schemeClr val="bg1"/>
                </a:solidFill>
                <a:cs typeface="Arial" charset="0"/>
              </a:rPr>
              <a:t>www.cymru.gov.uk</a:t>
            </a:r>
          </a:p>
        </p:txBody>
      </p:sp>
      <p:sp>
        <p:nvSpPr>
          <p:cNvPr id="29700" name="TextBox 15"/>
          <p:cNvSpPr txBox="1">
            <a:spLocks noChangeArrowheads="1"/>
          </p:cNvSpPr>
          <p:nvPr/>
        </p:nvSpPr>
        <p:spPr bwMode="auto">
          <a:xfrm>
            <a:off x="744538" y="212725"/>
            <a:ext cx="6082114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altLang="en-US" sz="2800" dirty="0">
              <a:solidFill>
                <a:srgbClr val="C00000"/>
              </a:solidFill>
              <a:cs typeface="Arial" charset="0"/>
            </a:endParaRPr>
          </a:p>
          <a:p>
            <a:pPr eaLnBrk="1" hangingPunct="1"/>
            <a:r>
              <a:rPr lang="en-GB" altLang="en-US" sz="2800" b="1" dirty="0">
                <a:cs typeface="Arial" charset="0"/>
              </a:rPr>
              <a:t>Chris Owen</a:t>
            </a:r>
          </a:p>
          <a:p>
            <a:pPr eaLnBrk="1" hangingPunct="1"/>
            <a:r>
              <a:rPr lang="en-GB" altLang="en-US" sz="2800" b="1" dirty="0">
                <a:solidFill>
                  <a:srgbClr val="C00000"/>
                </a:solidFill>
                <a:cs typeface="Arial" charset="0"/>
              </a:rPr>
              <a:t>Digital Learning Division</a:t>
            </a:r>
          </a:p>
          <a:p>
            <a:pPr eaLnBrk="1" hangingPunct="1"/>
            <a:endParaRPr lang="en-GB" altLang="en-US" sz="2800" dirty="0">
              <a:cs typeface="Arial" charset="0"/>
            </a:endParaRPr>
          </a:p>
          <a:p>
            <a:pPr eaLnBrk="1" hangingPunct="1"/>
            <a:r>
              <a:rPr lang="en-GB" altLang="en-US" sz="2800" dirty="0">
                <a:cs typeface="Arial" charset="0"/>
              </a:rPr>
              <a:t>christopher.owen2@wales.gsi.gov.uk</a:t>
            </a:r>
          </a:p>
          <a:p>
            <a:pPr eaLnBrk="1" hangingPunct="1"/>
            <a:r>
              <a:rPr lang="en-GB" altLang="en-US" sz="2800" dirty="0">
                <a:solidFill>
                  <a:srgbClr val="C00000"/>
                </a:solidFill>
                <a:cs typeface="Arial" charset="0"/>
              </a:rPr>
              <a:t>0300 7904574</a:t>
            </a:r>
          </a:p>
          <a:p>
            <a:pPr eaLnBrk="1" hangingPunct="1"/>
            <a:endParaRPr lang="en-GB" altLang="en-US" sz="2800" dirty="0">
              <a:solidFill>
                <a:srgbClr val="C00000"/>
              </a:solidFill>
              <a:cs typeface="Arial" charset="0"/>
            </a:endParaRPr>
          </a:p>
          <a:p>
            <a:pPr eaLnBrk="1" hangingPunct="1"/>
            <a:r>
              <a:rPr lang="en-GB" altLang="en-US" sz="2800" dirty="0">
                <a:cs typeface="Arial" charset="0"/>
              </a:rPr>
              <a:t>hwb@wales.gsi.gov.uk</a:t>
            </a:r>
          </a:p>
          <a:p>
            <a:pPr eaLnBrk="1" hangingPunct="1"/>
            <a:r>
              <a:rPr lang="en-GB" altLang="en-US" sz="2800" dirty="0">
                <a:cs typeface="Arial" charset="0"/>
              </a:rPr>
              <a:t>#</a:t>
            </a:r>
            <a:r>
              <a:rPr lang="en-GB" altLang="en-US" sz="2800" dirty="0" err="1">
                <a:cs typeface="Arial" charset="0"/>
              </a:rPr>
              <a:t>hwbdysgu</a:t>
            </a:r>
            <a:endParaRPr lang="en-GB" altLang="en-US" sz="2800" dirty="0">
              <a:cs typeface="Arial" charset="0"/>
            </a:endParaRPr>
          </a:p>
          <a:p>
            <a:pPr eaLnBrk="1" hangingPunct="1"/>
            <a:endParaRPr lang="en-GB" altLang="en-US" sz="2800" dirty="0">
              <a:cs typeface="Arial" charset="0"/>
            </a:endParaRPr>
          </a:p>
        </p:txBody>
      </p:sp>
      <p:pic>
        <p:nvPicPr>
          <p:cNvPr id="29701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0"/>
            <a:ext cx="20828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15"/>
          <p:cNvSpPr txBox="1">
            <a:spLocks noChangeArrowheads="1"/>
          </p:cNvSpPr>
          <p:nvPr/>
        </p:nvSpPr>
        <p:spPr bwMode="auto">
          <a:xfrm>
            <a:off x="1362075" y="647700"/>
            <a:ext cx="702468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Hwb / Hwb</a:t>
            </a:r>
            <a:r>
              <a:rPr lang="en-GB" altLang="en-US" sz="3600" b="1" dirty="0">
                <a:solidFill>
                  <a:srgbClr val="000000"/>
                </a:solidFill>
                <a:cs typeface="Arial" charset="0"/>
              </a:rPr>
              <a:t>+ </a:t>
            </a:r>
            <a:r>
              <a:rPr lang="en-GB" altLang="en-US" sz="3600" b="1" dirty="0" smtClean="0">
                <a:solidFill>
                  <a:srgbClr val="000000"/>
                </a:solidFill>
                <a:cs typeface="Arial" charset="0"/>
              </a:rPr>
              <a:t>updates</a:t>
            </a:r>
            <a:endParaRPr lang="en-GB" altLang="en-US" sz="3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defRPr/>
            </a:pPr>
            <a:endParaRPr lang="en-GB" altLang="en-US" dirty="0">
              <a:solidFill>
                <a:srgbClr val="000000"/>
              </a:solidFill>
              <a:cs typeface="Arial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Hwb+ training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Hwb+ roll out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Microsoft Office365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Hwb+ key milestones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>
                <a:solidFill>
                  <a:srgbClr val="000000"/>
                </a:solidFill>
                <a:cs typeface="Arial" charset="0"/>
              </a:rPr>
              <a:t>National Digital Content Repository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HwbMeets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3200" dirty="0" smtClean="0">
                <a:solidFill>
                  <a:srgbClr val="000000"/>
                </a:solidFill>
                <a:cs typeface="Arial" charset="0"/>
              </a:rPr>
              <a:t>e-Safety</a:t>
            </a:r>
            <a:endParaRPr lang="en-GB" altLang="en-US" sz="32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15"/>
          <p:cNvSpPr txBox="1">
            <a:spLocks noChangeArrowheads="1"/>
          </p:cNvSpPr>
          <p:nvPr/>
        </p:nvSpPr>
        <p:spPr bwMode="auto">
          <a:xfrm>
            <a:off x="617538" y="576263"/>
            <a:ext cx="7961312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3600" b="1" dirty="0">
                <a:solidFill>
                  <a:srgbClr val="000000"/>
                </a:solidFill>
                <a:cs typeface="Arial" charset="0"/>
              </a:rPr>
              <a:t>Hwb+ </a:t>
            </a:r>
            <a:r>
              <a:rPr lang="en-GB" sz="3600" b="1" dirty="0" smtClean="0">
                <a:solidFill>
                  <a:srgbClr val="000000"/>
                </a:solidFill>
                <a:cs typeface="Arial" charset="0"/>
              </a:rPr>
              <a:t>training</a:t>
            </a:r>
            <a:endParaRPr lang="en-GB" sz="36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defRPr/>
            </a:pPr>
            <a:endParaRPr lang="en-GB" b="1" dirty="0" smtClean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defRPr/>
            </a:pP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To date:</a:t>
            </a:r>
          </a:p>
          <a:p>
            <a:pPr eaLnBrk="1" hangingPunct="1">
              <a:defRPr/>
            </a:pPr>
            <a:endParaRPr lang="en-GB" b="1" dirty="0">
              <a:solidFill>
                <a:srgbClr val="000000"/>
              </a:solidFill>
              <a:cs typeface="Arial" charset="0"/>
            </a:endParaRPr>
          </a:p>
          <a:p>
            <a:pPr marL="120015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824 </a:t>
            </a:r>
            <a:r>
              <a:rPr lang="en-GB" dirty="0">
                <a:solidFill>
                  <a:srgbClr val="000000"/>
                </a:solidFill>
                <a:cs typeface="Arial" charset="0"/>
              </a:rPr>
              <a:t>schools </a:t>
            </a:r>
            <a:r>
              <a:rPr lang="en-GB" dirty="0" smtClean="0">
                <a:solidFill>
                  <a:srgbClr val="000000"/>
                </a:solidFill>
                <a:cs typeface="Arial" charset="0"/>
              </a:rPr>
              <a:t>( CSC 243, ERW 226 EAS 142, North 213)</a:t>
            </a:r>
          </a:p>
          <a:p>
            <a:pPr marL="120015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1147 </a:t>
            </a:r>
            <a:r>
              <a:rPr lang="en-GB" dirty="0">
                <a:solidFill>
                  <a:srgbClr val="000000"/>
                </a:solidFill>
                <a:cs typeface="Arial" charset="0"/>
              </a:rPr>
              <a:t>trained </a:t>
            </a:r>
            <a:r>
              <a:rPr lang="en-GB" dirty="0" smtClean="0">
                <a:solidFill>
                  <a:srgbClr val="000000"/>
                </a:solidFill>
                <a:cs typeface="Arial" charset="0"/>
              </a:rPr>
              <a:t>users</a:t>
            </a:r>
          </a:p>
          <a:p>
            <a:pPr marL="120015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Tranche 5 </a:t>
            </a:r>
            <a:r>
              <a:rPr lang="en-GB" dirty="0">
                <a:solidFill>
                  <a:srgbClr val="000000"/>
                </a:solidFill>
                <a:cs typeface="Arial" charset="0"/>
              </a:rPr>
              <a:t>training </a:t>
            </a:r>
            <a:r>
              <a:rPr lang="en-GB" dirty="0" smtClean="0">
                <a:solidFill>
                  <a:srgbClr val="000000"/>
                </a:solidFill>
                <a:cs typeface="Arial" charset="0"/>
              </a:rPr>
              <a:t>commenced 9 April</a:t>
            </a:r>
          </a:p>
          <a:p>
            <a:pPr marL="120015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TSec training commenced 6 May</a:t>
            </a:r>
          </a:p>
          <a:p>
            <a:pPr marL="120015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81 training sessions – up to 1215 teachers</a:t>
            </a:r>
          </a:p>
          <a:p>
            <a:pPr marL="120015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All schools will have opportunity to attend a training session before the end of the academic year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en-GB" sz="32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8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406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3600" b="1" dirty="0" smtClean="0"/>
              <a:t>Hwb+ rollout update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 bwMode="auto">
          <a:xfrm>
            <a:off x="473075" y="1408113"/>
            <a:ext cx="7974013" cy="577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altLang="en-US" sz="2400" dirty="0" smtClean="0">
                <a:solidFill>
                  <a:srgbClr val="000000"/>
                </a:solidFill>
              </a:rPr>
              <a:t>April 2014 – </a:t>
            </a:r>
            <a:r>
              <a:rPr lang="en-GB" altLang="en-US" sz="2400" dirty="0" err="1" smtClean="0">
                <a:solidFill>
                  <a:srgbClr val="000000"/>
                </a:solidFill>
              </a:rPr>
              <a:t>SWGfL</a:t>
            </a:r>
            <a:r>
              <a:rPr lang="en-GB" altLang="en-US" sz="2400" dirty="0" smtClean="0">
                <a:solidFill>
                  <a:srgbClr val="000000"/>
                </a:solidFill>
              </a:rPr>
              <a:t> led e-Safety awareness raising sessions (including Office365)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altLang="en-US" sz="24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sz="2400" dirty="0" smtClean="0">
                <a:solidFill>
                  <a:srgbClr val="000000"/>
                </a:solidFill>
              </a:rPr>
              <a:t>May 2014 – Commenced secondary school training, local authorities (LAs) and regional education consortia (RECs) have identified priorities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altLang="en-US" sz="2400" dirty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sz="2400" dirty="0" smtClean="0">
                <a:solidFill>
                  <a:srgbClr val="000000"/>
                </a:solidFill>
              </a:rPr>
              <a:t>July 2014 - By the end of academic year, only a small number of schools will not have been provisioned.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altLang="en-US" sz="3600" b="1" smtClean="0"/>
              <a:t>Office365 update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31900"/>
            <a:ext cx="8229600" cy="45259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Rollout completion dates: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altLang="en-US" sz="2400" dirty="0" smtClean="0">
              <a:solidFill>
                <a:srgbClr val="000000"/>
              </a:solidFill>
            </a:endParaRPr>
          </a:p>
          <a:p>
            <a:pPr lvl="2">
              <a:buFont typeface="Arial" panose="020B0604020202020204" pitchFamily="34" charset="0"/>
              <a:buChar char="–"/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Tranche 4 schools completed ahead of schedule</a:t>
            </a:r>
          </a:p>
          <a:p>
            <a:pPr lvl="2">
              <a:buFont typeface="Arial" panose="020B0604020202020204" pitchFamily="34" charset="0"/>
              <a:buChar char="–"/>
              <a:defRPr/>
            </a:pPr>
            <a:endParaRPr lang="en-GB" altLang="en-US" dirty="0" smtClean="0">
              <a:solidFill>
                <a:srgbClr val="000000"/>
              </a:solidFill>
            </a:endParaRPr>
          </a:p>
          <a:p>
            <a:pPr lvl="2">
              <a:buFont typeface="Arial" panose="020B0604020202020204" pitchFamily="34" charset="0"/>
              <a:buChar char="–"/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Tranche 5 </a:t>
            </a:r>
            <a:r>
              <a:rPr lang="en-GB" altLang="en-US" dirty="0">
                <a:solidFill>
                  <a:srgbClr val="000000"/>
                </a:solidFill>
              </a:rPr>
              <a:t>completed </a:t>
            </a:r>
            <a:r>
              <a:rPr lang="en-GB" altLang="en-US" dirty="0" smtClean="0">
                <a:solidFill>
                  <a:srgbClr val="000000"/>
                </a:solidFill>
              </a:rPr>
              <a:t>ahead </a:t>
            </a:r>
            <a:r>
              <a:rPr lang="en-GB" altLang="en-US" dirty="0">
                <a:solidFill>
                  <a:srgbClr val="000000"/>
                </a:solidFill>
              </a:rPr>
              <a:t>of </a:t>
            </a:r>
            <a:r>
              <a:rPr lang="en-GB" altLang="en-US" dirty="0" smtClean="0">
                <a:solidFill>
                  <a:srgbClr val="000000"/>
                </a:solidFill>
              </a:rPr>
              <a:t>schedule</a:t>
            </a:r>
            <a:r>
              <a:rPr lang="en-GB" altLang="en-US" dirty="0">
                <a:solidFill>
                  <a:srgbClr val="000000"/>
                </a:solidFill>
              </a:rPr>
              <a:t>. </a:t>
            </a:r>
            <a:endParaRPr lang="en-GB" altLang="en-US" dirty="0" smtClean="0">
              <a:solidFill>
                <a:srgbClr val="000000"/>
              </a:solidFill>
            </a:endParaRPr>
          </a:p>
          <a:p>
            <a:pPr lvl="2">
              <a:buFont typeface="Arial" panose="020B0604020202020204" pitchFamily="34" charset="0"/>
              <a:buChar char="–"/>
              <a:defRPr/>
            </a:pPr>
            <a:endParaRPr lang="en-GB" altLang="en-US" dirty="0" smtClean="0">
              <a:solidFill>
                <a:srgbClr val="000000"/>
              </a:solidFill>
            </a:endParaRPr>
          </a:p>
          <a:p>
            <a:pPr lvl="2">
              <a:buFont typeface="Arial" panose="020B0604020202020204" pitchFamily="34" charset="0"/>
              <a:buChar char="–"/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Rollout </a:t>
            </a:r>
            <a:r>
              <a:rPr lang="en-GB" altLang="en-US" dirty="0">
                <a:solidFill>
                  <a:srgbClr val="000000"/>
                </a:solidFill>
              </a:rPr>
              <a:t>of O365 to secondary schools in line with provisioning of Tranche </a:t>
            </a:r>
            <a:r>
              <a:rPr lang="en-GB" altLang="en-US" dirty="0" smtClean="0">
                <a:solidFill>
                  <a:srgbClr val="000000"/>
                </a:solidFill>
              </a:rPr>
              <a:t>Secondary</a:t>
            </a:r>
            <a:endParaRPr lang="en-GB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660400" y="304800"/>
            <a:ext cx="804227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altLang="en-US" sz="3600" b="1" smtClean="0">
                <a:solidFill>
                  <a:schemeClr val="tx1"/>
                </a:solidFill>
                <a:cs typeface="Arial" charset="0"/>
              </a:rPr>
              <a:t>Hwb+ key milestones (all on track)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657225" y="1150938"/>
            <a:ext cx="8034338" cy="60388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June 2014 – Office365 rollout complete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endParaRPr lang="en-GB" altLang="en-US" sz="20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July 2014 – commitment for all users to be  provisioned on Hwb+ (based on LAs providing data by agreed deadlines)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endParaRPr lang="en-GB" altLang="en-US" sz="20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September/October 2014 – public school </a:t>
            </a:r>
            <a:r>
              <a:rPr lang="en-GB" altLang="en-US" sz="2400" dirty="0">
                <a:solidFill>
                  <a:srgbClr val="000000"/>
                </a:solidFill>
              </a:rPr>
              <a:t>sites to be rolled out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altLang="en-US" sz="24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>
                <a:solidFill>
                  <a:srgbClr val="000000"/>
                </a:solidFill>
              </a:rPr>
              <a:t>September </a:t>
            </a:r>
            <a:r>
              <a:rPr lang="en-GB" altLang="en-US" sz="2400" dirty="0">
                <a:solidFill>
                  <a:srgbClr val="000000"/>
                </a:solidFill>
              </a:rPr>
              <a:t>2014 </a:t>
            </a:r>
            <a:r>
              <a:rPr lang="en-GB" altLang="en-US" sz="2400" dirty="0" smtClean="0">
                <a:solidFill>
                  <a:srgbClr val="000000"/>
                </a:solidFill>
              </a:rPr>
              <a:t>– scoping for parent </a:t>
            </a:r>
            <a:r>
              <a:rPr lang="en-GB" altLang="en-US" sz="2400" dirty="0">
                <a:solidFill>
                  <a:srgbClr val="000000"/>
                </a:solidFill>
              </a:rPr>
              <a:t>and governor sites </a:t>
            </a:r>
            <a:r>
              <a:rPr lang="en-GB" altLang="en-US" sz="2400" dirty="0" smtClean="0">
                <a:solidFill>
                  <a:srgbClr val="000000"/>
                </a:solidFill>
              </a:rPr>
              <a:t>commences</a:t>
            </a:r>
            <a:endParaRPr lang="en-GB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GB" sz="3600" b="1" kern="1200" dirty="0" smtClean="0">
                <a:solidFill>
                  <a:schemeClr val="tx1"/>
                </a:solidFill>
                <a:cs typeface="Arial" charset="0"/>
              </a:rPr>
              <a:t>National Digital Content Repository update</a:t>
            </a:r>
            <a:br>
              <a:rPr lang="en-GB" sz="3600" b="1" kern="1200" dirty="0" smtClean="0">
                <a:solidFill>
                  <a:schemeClr val="tx1"/>
                </a:solidFill>
                <a:cs typeface="Arial" charset="0"/>
              </a:rPr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527175"/>
            <a:ext cx="8229600" cy="40433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14400" lvl="3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400" kern="12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Hosting arrangements have passed initial security assessment</a:t>
            </a:r>
          </a:p>
          <a:p>
            <a:pPr marL="914400" lvl="3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sz="2400" kern="1200" dirty="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914400" lvl="3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400" kern="12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Progress being made regarding new content page designs and authentication</a:t>
            </a:r>
          </a:p>
          <a:p>
            <a:pPr lvl="1">
              <a:defRPr/>
            </a:pPr>
            <a:endParaRPr lang="en-GB" sz="2400" dirty="0">
              <a:solidFill>
                <a:srgbClr val="000000"/>
              </a:solidFill>
            </a:endParaRPr>
          </a:p>
          <a:p>
            <a:pPr marL="0" indent="0">
              <a:buFontTx/>
              <a:buNone/>
              <a:defRPr/>
            </a:pPr>
            <a:endParaRPr lang="en-GB" sz="28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15"/>
          <p:cNvSpPr txBox="1">
            <a:spLocks noChangeArrowheads="1"/>
          </p:cNvSpPr>
          <p:nvPr/>
        </p:nvSpPr>
        <p:spPr bwMode="auto">
          <a:xfrm>
            <a:off x="1154113" y="477838"/>
            <a:ext cx="7151687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3600" b="1" dirty="0" smtClean="0">
                <a:solidFill>
                  <a:srgbClr val="000000"/>
                </a:solidFill>
              </a:rPr>
              <a:t>HwbMeets</a:t>
            </a:r>
          </a:p>
          <a:p>
            <a:pPr>
              <a:defRPr/>
            </a:pPr>
            <a:endParaRPr lang="en-GB" sz="3200" b="1" dirty="0" smtClean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rgbClr val="000000"/>
                </a:solidFill>
              </a:rPr>
              <a:t>Two highly successful Cardiff events – 6 March and 6 April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GB" sz="2800" dirty="0" smtClean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rgbClr val="000000"/>
                </a:solidFill>
              </a:rPr>
              <a:t>Next event – Merthyr 15 May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GB" sz="2800" dirty="0" smtClean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rgbClr val="000000"/>
                </a:solidFill>
              </a:rPr>
              <a:t>Future events in Bridgend, Anglesey, Deeside, Porthmadog and </a:t>
            </a:r>
            <a:r>
              <a:rPr lang="en-GB" altLang="en-US" sz="2800" dirty="0" smtClean="0">
                <a:solidFill>
                  <a:srgbClr val="000000"/>
                </a:solidFill>
              </a:rPr>
              <a:t>will include specific focus such as the Literacy and Numeracy Framework, Arts in Education Review, SEN and FE</a:t>
            </a:r>
            <a:endParaRPr lang="en-GB" sz="280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en-GB" sz="2800" dirty="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75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4" descr="transparent_bi_30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04800"/>
            <a:ext cx="143192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15"/>
          <p:cNvSpPr txBox="1">
            <a:spLocks noChangeArrowheads="1"/>
          </p:cNvSpPr>
          <p:nvPr/>
        </p:nvSpPr>
        <p:spPr bwMode="auto">
          <a:xfrm>
            <a:off x="1154113" y="477838"/>
            <a:ext cx="7151687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3600" b="1" dirty="0" smtClean="0">
                <a:solidFill>
                  <a:srgbClr val="000000"/>
                </a:solidFill>
              </a:rPr>
              <a:t>Digital Content Event 8 May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Pilot event –to inform a programme of events for 2014/15 academic year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Held at </a:t>
            </a:r>
            <a:r>
              <a:rPr lang="en-GB" dirty="0" err="1" smtClean="0">
                <a:solidFill>
                  <a:srgbClr val="000000"/>
                </a:solidFill>
                <a:cs typeface="Arial" charset="0"/>
              </a:rPr>
              <a:t>Ysgol</a:t>
            </a:r>
            <a:r>
              <a:rPr lang="en-GB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cs typeface="Arial" charset="0"/>
              </a:rPr>
              <a:t>Plasmawr</a:t>
            </a:r>
            <a:r>
              <a:rPr lang="en-GB" dirty="0" smtClean="0">
                <a:solidFill>
                  <a:srgbClr val="000000"/>
                </a:solidFill>
                <a:cs typeface="Arial" charset="0"/>
              </a:rPr>
              <a:t>, Cardiff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Arts focus, with teachers working in groups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Groups included teachers, external experts from arts organisations, and an experienced facilitator familiar with the new Hwb content creation tools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Input from </a:t>
            </a:r>
            <a:r>
              <a:rPr lang="en-GB" dirty="0" err="1" smtClean="0">
                <a:solidFill>
                  <a:srgbClr val="000000"/>
                </a:solidFill>
                <a:cs typeface="Arial" charset="0"/>
              </a:rPr>
              <a:t>EAS</a:t>
            </a:r>
            <a:endParaRPr lang="en-GB" dirty="0" smtClean="0">
              <a:solidFill>
                <a:srgbClr val="000000"/>
              </a:solidFill>
              <a:cs typeface="Arial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cs typeface="Arial" charset="0"/>
              </a:rPr>
              <a:t>Event filmed with a view to creating a promotional video for the new Hwb community area</a:t>
            </a:r>
          </a:p>
        </p:txBody>
      </p:sp>
    </p:spTree>
    <p:extLst>
      <p:ext uri="{BB962C8B-B14F-4D97-AF65-F5344CB8AC3E}">
        <p14:creationId xmlns:p14="http://schemas.microsoft.com/office/powerpoint/2010/main" val="3787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-52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-52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3527</TotalTime>
  <Words>541</Words>
  <Application>Microsoft Office PowerPoint</Application>
  <PresentationFormat>On-screen Show (4:3)</PresentationFormat>
  <Paragraphs>93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PowerPoint Presentation</vt:lpstr>
      <vt:lpstr>PowerPoint Presentation</vt:lpstr>
      <vt:lpstr>Hwb+ rollout update</vt:lpstr>
      <vt:lpstr>Office365 update</vt:lpstr>
      <vt:lpstr>Hwb+ key milestones (all on track)</vt:lpstr>
      <vt:lpstr>National Digital Content Repository update  </vt:lpstr>
      <vt:lpstr>PowerPoint Presentation</vt:lpstr>
      <vt:lpstr>PowerPoint Presentation</vt:lpstr>
      <vt:lpstr>PowerPoint Presentation</vt:lpstr>
      <vt:lpstr>e-Safety update</vt:lpstr>
      <vt:lpstr>PowerPoint Presentation</vt:lpstr>
    </vt:vector>
  </TitlesOfParts>
  <Company>Linda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Horton, Claire (DfES - SMED)</cp:lastModifiedBy>
  <cp:revision>344</cp:revision>
  <dcterms:created xsi:type="dcterms:W3CDTF">2009-12-08T22:02:38Z</dcterms:created>
  <dcterms:modified xsi:type="dcterms:W3CDTF">2014-05-19T09:53:19Z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bjective-Id">
    <vt:lpwstr>A7304506</vt:lpwstr>
  </property>
  <property fmtid="{D5CDD505-2E9C-101B-9397-08002B2CF9AE}" pid="3" name="Objective-Title">
    <vt:lpwstr>2014_06_04 HwbUpdate</vt:lpwstr>
  </property>
  <property fmtid="{D5CDD505-2E9C-101B-9397-08002B2CF9AE}" pid="4" name="Objective-Comment">
    <vt:lpwstr/>
  </property>
  <property fmtid="{D5CDD505-2E9C-101B-9397-08002B2CF9AE}" pid="5" name="Objective-CreationStamp">
    <vt:filetime>2014-05-19T09:53:19Z</vt:filetime>
  </property>
  <property fmtid="{D5CDD505-2E9C-101B-9397-08002B2CF9AE}" pid="6" name="Objective-IsApproved">
    <vt:bool>false</vt:bool>
  </property>
  <property fmtid="{D5CDD505-2E9C-101B-9397-08002B2CF9AE}" pid="7" name="Objective-IsPublished">
    <vt:bool>false</vt:bool>
  </property>
  <property fmtid="{D5CDD505-2E9C-101B-9397-08002B2CF9AE}" pid="8" name="Objective-DatePublished">
    <vt:lpwstr/>
  </property>
  <property fmtid="{D5CDD505-2E9C-101B-9397-08002B2CF9AE}" pid="9" name="Objective-ModificationStamp">
    <vt:filetime>2014-05-19T09:53:29Z</vt:filetime>
  </property>
  <property fmtid="{D5CDD505-2E9C-101B-9397-08002B2CF9AE}" pid="10" name="Objective-Owner">
    <vt:lpwstr>Horton, Claire (DfES - SMED)</vt:lpwstr>
  </property>
  <property fmtid="{D5CDD505-2E9C-101B-9397-08002B2CF9AE}" pid="11" name="Objective-Path">
    <vt:lpwstr>Objective Global Folder:Corporate File Plan:WORKING WITH STAKEHOLDERS:Working with Stakeholders - Private Sector Organisations:Working with Stakeholders - Private Sector - Technology:Software Developers' Forum (SDF) - 2013-2014 - Agenda, Minutes &amp; Papers:</vt:lpwstr>
  </property>
  <property fmtid="{D5CDD505-2E9C-101B-9397-08002B2CF9AE}" pid="12" name="Objective-Parent">
    <vt:lpwstr>Software Developers' Forum (SDF) - 2013-2014 - Agenda, Minutes &amp; Papers</vt:lpwstr>
  </property>
  <property fmtid="{D5CDD505-2E9C-101B-9397-08002B2CF9AE}" pid="13" name="Objective-State">
    <vt:lpwstr>Being Drafted</vt:lpwstr>
  </property>
  <property fmtid="{D5CDD505-2E9C-101B-9397-08002B2CF9AE}" pid="14" name="Objective-Version">
    <vt:lpwstr>0.2</vt:lpwstr>
  </property>
  <property fmtid="{D5CDD505-2E9C-101B-9397-08002B2CF9AE}" pid="15" name="Objective-VersionNumber">
    <vt:r8>2</vt:r8>
  </property>
  <property fmtid="{D5CDD505-2E9C-101B-9397-08002B2CF9AE}" pid="16" name="Objective-VersionComment">
    <vt:lpwstr>Version 2</vt:lpwstr>
  </property>
  <property fmtid="{D5CDD505-2E9C-101B-9397-08002B2CF9AE}" pid="17" name="Objective-FileNumber">
    <vt:lpwstr/>
  </property>
  <property fmtid="{D5CDD505-2E9C-101B-9397-08002B2CF9AE}" pid="18" name="Objective-Classification">
    <vt:lpwstr>[Inherited - Official - Sensitive]</vt:lpwstr>
  </property>
  <property fmtid="{D5CDD505-2E9C-101B-9397-08002B2CF9AE}" pid="19" name="Objective-Caveats">
    <vt:lpwstr/>
  </property>
  <property fmtid="{D5CDD505-2E9C-101B-9397-08002B2CF9AE}" pid="20" name="Objective-Language [system]">
    <vt:lpwstr>English (eng)</vt:lpwstr>
  </property>
  <property fmtid="{D5CDD505-2E9C-101B-9397-08002B2CF9AE}" pid="21" name="Objective-Date Acquired [system]">
    <vt:filetime>2014-05-18T23:00:00Z</vt:filetime>
  </property>
  <property fmtid="{D5CDD505-2E9C-101B-9397-08002B2CF9AE}" pid="22" name="Objective-What to Keep [system]">
    <vt:lpwstr>No</vt:lpwstr>
  </property>
  <property fmtid="{D5CDD505-2E9C-101B-9397-08002B2CF9AE}" pid="23" name="Objective-Official Translation [system]">
    <vt:lpwstr/>
  </property>
</Properties>
</file>