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398" r:id="rId2"/>
    <p:sldId id="440" r:id="rId3"/>
    <p:sldId id="442" r:id="rId4"/>
    <p:sldId id="443" r:id="rId5"/>
    <p:sldId id="444" r:id="rId6"/>
    <p:sldId id="421" r:id="rId7"/>
    <p:sldId id="445" r:id="rId8"/>
    <p:sldId id="446" r:id="rId9"/>
    <p:sldId id="447" r:id="rId10"/>
    <p:sldId id="452" r:id="rId11"/>
    <p:sldId id="448" r:id="rId12"/>
    <p:sldId id="449" r:id="rId13"/>
    <p:sldId id="450" r:id="rId14"/>
    <p:sldId id="451" r:id="rId15"/>
    <p:sldId id="402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660066"/>
    <a:srgbClr val="FF3300"/>
    <a:srgbClr val="5262A7"/>
    <a:srgbClr val="FF5050"/>
    <a:srgbClr val="17B2C7"/>
    <a:srgbClr val="48D7EA"/>
    <a:srgbClr val="9592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1130" autoAdjust="0"/>
  </p:normalViewPr>
  <p:slideViewPr>
    <p:cSldViewPr snapToGrid="0">
      <p:cViewPr>
        <p:scale>
          <a:sx n="80" d="100"/>
          <a:sy n="80" d="100"/>
        </p:scale>
        <p:origin x="-882" y="-612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134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-52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" charset="-52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-52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C4A3FBE-9ABD-434F-967F-CE8C7E9E66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726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-52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-52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-52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-52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-52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ADC0E23-6C9B-4575-AB0A-28CEA55560A4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5AE82CF0-99FC-4563-A1BB-33E5CC85F42C}" type="slidenum">
              <a:rPr lang="en-US" altLang="en-US" sz="1200">
                <a:latin typeface="Times" pitchFamily="18" charset="0"/>
              </a:rPr>
              <a:pPr algn="r"/>
              <a:t>1</a:t>
            </a:fld>
            <a:endParaRPr lang="en-US" altLang="en-US" sz="1200">
              <a:latin typeface="Times" pitchFamily="18" charset="0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50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1866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EFC60-4A83-4902-92F8-AEFAAA970EF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76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EFC60-4A83-4902-92F8-AEFAAA970EF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76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EFC60-4A83-4902-92F8-AEFAAA970EF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155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D2797299-4213-4FFB-8AAB-55BB68120DB5}" type="slidenum">
              <a:rPr lang="en-US" altLang="en-US" sz="1200">
                <a:latin typeface="Times" pitchFamily="18" charset="0"/>
              </a:rPr>
              <a:pPr algn="r"/>
              <a:t>10</a:t>
            </a:fld>
            <a:endParaRPr lang="en-US" altLang="en-US" sz="12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640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836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1866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1866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40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6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9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08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890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76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47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84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26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8052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010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-52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-52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-52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-52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-52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-52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-52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-52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0"/>
            <a:ext cx="20828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02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738188" y="1231900"/>
            <a:ext cx="812800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4400" dirty="0"/>
              <a:t>Welsh Government</a:t>
            </a:r>
            <a:endParaRPr lang="en-GB" altLang="en-US" sz="4400" dirty="0">
              <a:latin typeface="Times" pitchFamily="18" charset="0"/>
            </a:endParaRPr>
          </a:p>
          <a:p>
            <a:endParaRPr lang="en-US" altLang="en-US" sz="3200" dirty="0"/>
          </a:p>
          <a:p>
            <a:r>
              <a:rPr lang="en-US" altLang="en-US" sz="4400" b="1" dirty="0"/>
              <a:t>Learning in Digital </a:t>
            </a:r>
          </a:p>
          <a:p>
            <a:r>
              <a:rPr lang="en-US" altLang="en-US" sz="4400" b="1" dirty="0"/>
              <a:t>Wales update</a:t>
            </a:r>
          </a:p>
          <a:p>
            <a:endParaRPr lang="en-GB" altLang="en-US" sz="3200" b="1" dirty="0"/>
          </a:p>
          <a:p>
            <a:r>
              <a:rPr lang="en-US" altLang="en-US" sz="4400" dirty="0" smtClean="0"/>
              <a:t>Software </a:t>
            </a:r>
            <a:r>
              <a:rPr lang="en-US" altLang="en-US" sz="4400" dirty="0" smtClean="0"/>
              <a:t>Development Forum</a:t>
            </a:r>
          </a:p>
          <a:p>
            <a:r>
              <a:rPr lang="en-US" altLang="en-US" sz="4400" dirty="0" smtClean="0"/>
              <a:t>10 February 2015</a:t>
            </a:r>
            <a:endParaRPr lang="en-US" altLang="en-US" sz="4400" dirty="0"/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542925" y="1993900"/>
            <a:ext cx="7673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GB" altLang="en-US" sz="3200"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234" y="385310"/>
            <a:ext cx="8543925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40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17718" y="2443942"/>
            <a:ext cx="3233845" cy="2006138"/>
            <a:chOff x="5676900" y="4579938"/>
            <a:chExt cx="3333750" cy="2003425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6900" y="4579938"/>
              <a:ext cx="3333750" cy="200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"/>
            <p:cNvSpPr>
              <a:spLocks noChangeArrowheads="1"/>
            </p:cNvSpPr>
            <p:nvPr/>
          </p:nvSpPr>
          <p:spPr bwMode="auto">
            <a:xfrm>
              <a:off x="8334375" y="5867400"/>
              <a:ext cx="538163" cy="285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endParaRPr lang="en-GB" alt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268" y="4768370"/>
            <a:ext cx="2869387" cy="17640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388" y="367140"/>
            <a:ext cx="2861267" cy="17640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18212" y="256303"/>
            <a:ext cx="427616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HwbMeet Timetable 2014/2015</a:t>
            </a:r>
          </a:p>
          <a:p>
            <a:endParaRPr lang="en-GB" sz="2000" dirty="0"/>
          </a:p>
          <a:p>
            <a:pPr algn="ctr"/>
            <a:r>
              <a:rPr lang="en-GB" sz="1600" dirty="0" smtClean="0"/>
              <a:t>Aberystwyth – Over 45 teachers attended</a:t>
            </a:r>
          </a:p>
          <a:p>
            <a:pPr algn="ctr"/>
            <a:r>
              <a:rPr lang="en-GB" sz="1600" dirty="0" smtClean="0"/>
              <a:t>21/10/14</a:t>
            </a:r>
          </a:p>
          <a:p>
            <a:pPr algn="ctr"/>
            <a:endParaRPr lang="en-GB" sz="1600" dirty="0" smtClean="0"/>
          </a:p>
          <a:p>
            <a:pPr algn="ctr"/>
            <a:r>
              <a:rPr lang="en-GB" sz="1600" dirty="0" smtClean="0"/>
              <a:t>Isle of Anglesey – Over 60 teachers attended</a:t>
            </a:r>
          </a:p>
          <a:p>
            <a:pPr algn="ctr"/>
            <a:r>
              <a:rPr lang="en-GB" sz="1600" dirty="0" smtClean="0"/>
              <a:t>18/11/14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 smtClean="0"/>
              <a:t>Swansea</a:t>
            </a:r>
          </a:p>
          <a:p>
            <a:pPr algn="ctr"/>
            <a:r>
              <a:rPr lang="en-GB" sz="1600" dirty="0" smtClean="0"/>
              <a:t>20/01/15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 smtClean="0"/>
              <a:t>Newtown</a:t>
            </a:r>
          </a:p>
          <a:p>
            <a:pPr algn="ctr"/>
            <a:r>
              <a:rPr lang="en-GB" sz="1600" dirty="0" smtClean="0"/>
              <a:t>03/02/15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 smtClean="0"/>
              <a:t>Cowbridge</a:t>
            </a:r>
            <a:endParaRPr lang="en-GB" sz="1600" dirty="0"/>
          </a:p>
          <a:p>
            <a:pPr algn="ctr"/>
            <a:r>
              <a:rPr lang="en-GB" sz="1600" dirty="0" smtClean="0"/>
              <a:t>10/03/15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 smtClean="0"/>
              <a:t>Mold</a:t>
            </a:r>
          </a:p>
          <a:p>
            <a:pPr algn="ctr"/>
            <a:r>
              <a:rPr lang="en-GB" sz="1600" dirty="0" smtClean="0"/>
              <a:t>12/05/15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 smtClean="0"/>
              <a:t>Pembrokeshire</a:t>
            </a:r>
          </a:p>
          <a:p>
            <a:pPr algn="ctr"/>
            <a:r>
              <a:rPr lang="en-GB" sz="1600" dirty="0" smtClean="0"/>
              <a:t>16/06/15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 smtClean="0"/>
              <a:t>Pwllheli</a:t>
            </a:r>
          </a:p>
          <a:p>
            <a:pPr algn="ctr"/>
            <a:r>
              <a:rPr lang="en-GB" sz="1600" dirty="0" smtClean="0"/>
              <a:t>07/07/15</a:t>
            </a:r>
          </a:p>
        </p:txBody>
      </p:sp>
    </p:spTree>
    <p:extLst>
      <p:ext uri="{BB962C8B-B14F-4D97-AF65-F5344CB8AC3E}">
        <p14:creationId xmlns:p14="http://schemas.microsoft.com/office/powerpoint/2010/main" val="8264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smtClean="0"/>
              <a:t>  Computing workshops for secondary schools update</a:t>
            </a: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4491" y="5301621"/>
            <a:ext cx="36957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5129" y="1587327"/>
            <a:ext cx="8229600" cy="3616685"/>
          </a:xfrm>
          <a:prstGeom prst="rect">
            <a:avLst/>
          </a:prstGeom>
        </p:spPr>
        <p:txBody>
          <a:bodyPr vert="horz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-52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-52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-52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-52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-52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-52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-52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-52"/>
                <a:ea typeface="ＭＳ Ｐゴシック" charset="-128"/>
                <a:cs typeface="ＭＳ Ｐゴシック" charset="-128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kern="0" dirty="0" smtClean="0"/>
              <a:t>Local </a:t>
            </a:r>
            <a:r>
              <a:rPr lang="en-GB" sz="3200" kern="0" dirty="0"/>
              <a:t>w</a:t>
            </a:r>
            <a:r>
              <a:rPr lang="en-GB" sz="3200" kern="0" dirty="0" smtClean="0"/>
              <a:t>orkshops delivered for Python, LEGO, Scratch, Raspberry Pi</a:t>
            </a:r>
            <a:r>
              <a:rPr lang="en-GB" sz="3200" kern="0" dirty="0"/>
              <a:t> </a:t>
            </a:r>
            <a:r>
              <a:rPr lang="en-GB" sz="3200" kern="0" dirty="0" smtClean="0"/>
              <a:t>and Java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kern="0" dirty="0" smtClean="0"/>
              <a:t>Schools engaged – 20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kern="0" dirty="0" smtClean="0"/>
              <a:t>Teacher attendees – 31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kern="0" dirty="0" smtClean="0"/>
              <a:t>Learner attendees – 452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200" kern="0" dirty="0"/>
              <a:t>4 x 6 week Python programming CPD modules delivered to 32 teachers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3200" kern="0" dirty="0"/>
          </a:p>
        </p:txBody>
      </p:sp>
    </p:spTree>
    <p:extLst>
      <p:ext uri="{BB962C8B-B14F-4D97-AF65-F5344CB8AC3E}">
        <p14:creationId xmlns:p14="http://schemas.microsoft.com/office/powerpoint/2010/main" val="9993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transparent_bi_30m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6000" y="304800"/>
            <a:ext cx="1431925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4"/>
          <p:cNvSpPr txBox="1">
            <a:spLocks noChangeArrowheads="1"/>
          </p:cNvSpPr>
          <p:nvPr/>
        </p:nvSpPr>
        <p:spPr bwMode="auto">
          <a:xfrm>
            <a:off x="7164388" y="2492375"/>
            <a:ext cx="1979612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1300">
                <a:solidFill>
                  <a:schemeClr val="bg1"/>
                </a:solidFill>
                <a:cs typeface="Arial" pitchFamily="34" charset="0"/>
              </a:rPr>
              <a:t>www.cymru.gov.uk</a:t>
            </a:r>
          </a:p>
        </p:txBody>
      </p:sp>
      <p:sp>
        <p:nvSpPr>
          <p:cNvPr id="4100" name="TextBox 15"/>
          <p:cNvSpPr txBox="1">
            <a:spLocks noChangeArrowheads="1"/>
          </p:cNvSpPr>
          <p:nvPr/>
        </p:nvSpPr>
        <p:spPr bwMode="auto">
          <a:xfrm>
            <a:off x="755650" y="373388"/>
            <a:ext cx="8388350" cy="707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b="1" dirty="0" smtClean="0">
                <a:cs typeface="Arial" pitchFamily="34" charset="0"/>
              </a:rPr>
              <a:t>Key </a:t>
            </a:r>
            <a:r>
              <a:rPr lang="en-GB" altLang="en-US" b="1" dirty="0" err="1" smtClean="0">
                <a:cs typeface="Arial" pitchFamily="34" charset="0"/>
              </a:rPr>
              <a:t>LiDW</a:t>
            </a:r>
            <a:r>
              <a:rPr lang="en-GB" altLang="en-US" b="1" dirty="0" smtClean="0">
                <a:cs typeface="Arial" pitchFamily="34" charset="0"/>
              </a:rPr>
              <a:t> successes </a:t>
            </a:r>
            <a:endParaRPr lang="en-GB" altLang="en-US" b="1" dirty="0">
              <a:cs typeface="Arial" pitchFamily="34" charset="0"/>
            </a:endParaRPr>
          </a:p>
          <a:p>
            <a:pPr eaLnBrk="1" hangingPunct="1"/>
            <a:endParaRPr lang="en-GB" altLang="en-US" sz="2000" dirty="0">
              <a:cs typeface="Arial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cs typeface="Arial" pitchFamily="34" charset="0"/>
              </a:rPr>
              <a:t>Hwb and Hwb+ launch and provisioning (now over 540,000 users / 98% of schools), along with training of over 95% of schools</a:t>
            </a:r>
          </a:p>
          <a:p>
            <a:pPr eaLnBrk="1" hangingPunct="1"/>
            <a:endParaRPr lang="en-GB" altLang="en-US" sz="2000" dirty="0" smtClean="0">
              <a:cs typeface="Arial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cs typeface="Arial" pitchFamily="34" charset="0"/>
              </a:rPr>
              <a:t>e-Safety training and content</a:t>
            </a:r>
          </a:p>
          <a:p>
            <a:pPr eaLnBrk="1" hangingPunct="1"/>
            <a:endParaRPr lang="en-GB" altLang="en-US" sz="2000" dirty="0" smtClean="0">
              <a:cs typeface="Arial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cs typeface="Arial" pitchFamily="34" charset="0"/>
              </a:rPr>
              <a:t>LiDW connectivity grant (over 90% of eligible schools in Wales have benefitted)</a:t>
            </a:r>
          </a:p>
          <a:p>
            <a:pPr eaLnBrk="1" hangingPunct="1"/>
            <a:endParaRPr lang="en-GB" altLang="en-US" sz="2000" dirty="0" smtClean="0">
              <a:cs typeface="Arial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cs typeface="Arial" pitchFamily="34" charset="0"/>
              </a:rPr>
              <a:t>Office 365 access available to all teachers and learners in Wales</a:t>
            </a:r>
          </a:p>
          <a:p>
            <a:pPr eaLnBrk="1" hangingPunct="1"/>
            <a:endParaRPr lang="en-GB" altLang="en-US" sz="2000" dirty="0" smtClean="0">
              <a:cs typeface="Arial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sz="2000" dirty="0" err="1" smtClean="0">
                <a:cs typeface="Arial" pitchFamily="34" charset="0"/>
              </a:rPr>
              <a:t>LiDW</a:t>
            </a:r>
            <a:r>
              <a:rPr lang="en-GB" altLang="en-US" sz="2000" dirty="0" smtClean="0">
                <a:cs typeface="Arial" pitchFamily="34" charset="0"/>
              </a:rPr>
              <a:t> computing workshop progressing well</a:t>
            </a:r>
          </a:p>
          <a:p>
            <a:pPr eaLnBrk="1" hangingPunct="1"/>
            <a:endParaRPr lang="en-GB" altLang="en-US" sz="2000" dirty="0" smtClean="0">
              <a:cs typeface="Arial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cs typeface="Arial" pitchFamily="34" charset="0"/>
              </a:rPr>
              <a:t>Established schedule of </a:t>
            </a:r>
            <a:r>
              <a:rPr lang="en-GB" altLang="en-US" sz="2000" dirty="0" err="1" smtClean="0">
                <a:cs typeface="Arial" pitchFamily="34" charset="0"/>
              </a:rPr>
              <a:t>HwbMeets</a:t>
            </a:r>
            <a:r>
              <a:rPr lang="en-GB" altLang="en-US" sz="2000" dirty="0" smtClean="0">
                <a:cs typeface="Arial" pitchFamily="34" charset="0"/>
              </a:rPr>
              <a:t> (with over 600 teachers attending events to date)</a:t>
            </a:r>
          </a:p>
          <a:p>
            <a:pPr eaLnBrk="1" hangingPunct="1"/>
            <a:endParaRPr lang="en-GB" altLang="en-US" sz="2000" dirty="0" smtClean="0">
              <a:cs typeface="Arial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cs typeface="Arial" pitchFamily="34" charset="0"/>
              </a:rPr>
              <a:t>National Digital Learning Council in its third year</a:t>
            </a:r>
          </a:p>
          <a:p>
            <a:pPr eaLnBrk="1" hangingPunct="1"/>
            <a:endParaRPr lang="en-GB" altLang="en-US" sz="2000" dirty="0" smtClean="0">
              <a:cs typeface="Arial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cs typeface="Arial" pitchFamily="34" charset="0"/>
              </a:rPr>
              <a:t>3</a:t>
            </a:r>
            <a:r>
              <a:rPr lang="en-GB" altLang="en-US" sz="2000" baseline="30000" dirty="0" smtClean="0">
                <a:cs typeface="Arial" pitchFamily="34" charset="0"/>
              </a:rPr>
              <a:t>rd</a:t>
            </a:r>
            <a:r>
              <a:rPr lang="en-GB" altLang="en-US" sz="2000" dirty="0" smtClean="0">
                <a:cs typeface="Arial" pitchFamily="34" charset="0"/>
              </a:rPr>
              <a:t> National Digital Learning Event to be run in Summer 2015</a:t>
            </a:r>
          </a:p>
          <a:p>
            <a:pPr eaLnBrk="1" hangingPunct="1"/>
            <a:endParaRPr lang="en-GB" altLang="en-US" sz="1800" dirty="0" smtClean="0">
              <a:cs typeface="Arial" pitchFamily="34" charset="0"/>
            </a:endParaRPr>
          </a:p>
          <a:p>
            <a:pPr eaLnBrk="1" hangingPunct="1"/>
            <a:endParaRPr lang="en-GB" altLang="en-US" sz="3200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38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transparent_bi_30m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6000" y="304800"/>
            <a:ext cx="1431925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4"/>
          <p:cNvSpPr txBox="1">
            <a:spLocks noChangeArrowheads="1"/>
          </p:cNvSpPr>
          <p:nvPr/>
        </p:nvSpPr>
        <p:spPr bwMode="auto">
          <a:xfrm>
            <a:off x="7164388" y="2492375"/>
            <a:ext cx="1979612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1300">
                <a:solidFill>
                  <a:schemeClr val="bg1"/>
                </a:solidFill>
                <a:cs typeface="Arial" pitchFamily="34" charset="0"/>
              </a:rPr>
              <a:t>www.cymru.gov.uk</a:t>
            </a:r>
          </a:p>
        </p:txBody>
      </p:sp>
      <p:sp>
        <p:nvSpPr>
          <p:cNvPr id="4100" name="TextBox 15"/>
          <p:cNvSpPr txBox="1">
            <a:spLocks noChangeArrowheads="1"/>
          </p:cNvSpPr>
          <p:nvPr/>
        </p:nvSpPr>
        <p:spPr bwMode="auto">
          <a:xfrm>
            <a:off x="755650" y="685785"/>
            <a:ext cx="8042275" cy="683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2800" b="1" dirty="0" smtClean="0">
                <a:cs typeface="Arial" pitchFamily="34" charset="0"/>
              </a:rPr>
              <a:t>Key </a:t>
            </a:r>
            <a:r>
              <a:rPr lang="en-GB" altLang="en-US" sz="2800" b="1" dirty="0" err="1" smtClean="0">
                <a:cs typeface="Arial" pitchFamily="34" charset="0"/>
              </a:rPr>
              <a:t>LiDW</a:t>
            </a:r>
            <a:r>
              <a:rPr lang="en-GB" altLang="en-US" sz="2800" b="1" dirty="0" smtClean="0">
                <a:cs typeface="Arial" pitchFamily="34" charset="0"/>
              </a:rPr>
              <a:t> challenges </a:t>
            </a:r>
            <a:endParaRPr lang="en-GB" altLang="en-US" sz="2800" b="1" dirty="0">
              <a:cs typeface="Arial" pitchFamily="34" charset="0"/>
            </a:endParaRPr>
          </a:p>
          <a:p>
            <a:pPr eaLnBrk="1" hangingPunct="1"/>
            <a:endParaRPr lang="en-GB" altLang="en-US" dirty="0">
              <a:cs typeface="Arial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dirty="0" smtClean="0">
                <a:cs typeface="Arial" pitchFamily="34" charset="0"/>
              </a:rPr>
              <a:t>Scale of activity (complex, national model)</a:t>
            </a:r>
          </a:p>
          <a:p>
            <a:pPr eaLnBrk="1" hangingPunct="1"/>
            <a:endParaRPr lang="en-GB" altLang="en-US" dirty="0" smtClean="0">
              <a:cs typeface="Arial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dirty="0" smtClean="0">
                <a:cs typeface="Arial" pitchFamily="34" charset="0"/>
              </a:rPr>
              <a:t>Supplier and contract management</a:t>
            </a:r>
          </a:p>
          <a:p>
            <a:pPr eaLnBrk="1" hangingPunct="1"/>
            <a:endParaRPr lang="en-GB" altLang="en-US" dirty="0" smtClean="0">
              <a:cs typeface="Arial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dirty="0" smtClean="0">
                <a:cs typeface="Arial" pitchFamily="34" charset="0"/>
              </a:rPr>
              <a:t>Sustainability </a:t>
            </a:r>
          </a:p>
          <a:p>
            <a:pPr eaLnBrk="1" hangingPunct="1"/>
            <a:endParaRPr lang="en-GB" altLang="en-US" dirty="0" smtClean="0">
              <a:cs typeface="Arial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dirty="0" smtClean="0">
                <a:cs typeface="Arial" pitchFamily="34" charset="0"/>
              </a:rPr>
              <a:t>Variation in use of digital technology in education across Wales</a:t>
            </a:r>
          </a:p>
          <a:p>
            <a:pPr eaLnBrk="1" hangingPunct="1"/>
            <a:endParaRPr lang="en-GB" altLang="en-US" dirty="0" smtClean="0">
              <a:cs typeface="Arial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dirty="0" smtClean="0">
                <a:cs typeface="Arial" pitchFamily="34" charset="0"/>
              </a:rPr>
              <a:t>Delivery </a:t>
            </a:r>
            <a:r>
              <a:rPr lang="en-GB" altLang="en-US" dirty="0">
                <a:cs typeface="Arial" pitchFamily="34" charset="0"/>
              </a:rPr>
              <a:t>partner and stakeholder </a:t>
            </a:r>
            <a:r>
              <a:rPr lang="en-GB" altLang="en-US" dirty="0" smtClean="0">
                <a:cs typeface="Arial" pitchFamily="34" charset="0"/>
              </a:rPr>
              <a:t>management</a:t>
            </a:r>
          </a:p>
          <a:p>
            <a:pPr eaLnBrk="1" hangingPunct="1"/>
            <a:endParaRPr lang="en-GB" altLang="en-US" dirty="0" smtClean="0">
              <a:cs typeface="Arial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dirty="0" smtClean="0">
                <a:cs typeface="Arial" pitchFamily="34" charset="0"/>
              </a:rPr>
              <a:t>Resource challenges (internal and external)</a:t>
            </a:r>
            <a:endParaRPr lang="en-GB" altLang="en-US" dirty="0">
              <a:cs typeface="Arial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GB" altLang="en-US" dirty="0" smtClean="0">
              <a:cs typeface="Arial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GB" altLang="en-US" dirty="0" smtClean="0">
              <a:cs typeface="Arial" pitchFamily="34" charset="0"/>
            </a:endParaRPr>
          </a:p>
          <a:p>
            <a:pPr eaLnBrk="1" hangingPunct="1"/>
            <a:endParaRPr lang="en-GB" altLang="en-US" sz="1800" dirty="0" smtClean="0">
              <a:cs typeface="Arial" pitchFamily="34" charset="0"/>
            </a:endParaRPr>
          </a:p>
          <a:p>
            <a:pPr eaLnBrk="1" hangingPunct="1"/>
            <a:endParaRPr lang="en-GB" altLang="en-US" sz="3200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90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4" descr="transparent_bi_30m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304800"/>
            <a:ext cx="1431925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13"/>
          <p:cNvSpPr txBox="1">
            <a:spLocks noChangeArrowheads="1"/>
          </p:cNvSpPr>
          <p:nvPr/>
        </p:nvSpPr>
        <p:spPr bwMode="auto">
          <a:xfrm>
            <a:off x="7164388" y="2492375"/>
            <a:ext cx="1979612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1300">
                <a:solidFill>
                  <a:schemeClr val="bg1"/>
                </a:solidFill>
                <a:cs typeface="Arial" charset="0"/>
              </a:rPr>
              <a:t>www.cymru.gov.uk</a:t>
            </a:r>
          </a:p>
        </p:txBody>
      </p:sp>
      <p:sp>
        <p:nvSpPr>
          <p:cNvPr id="29700" name="TextBox 15"/>
          <p:cNvSpPr txBox="1">
            <a:spLocks noChangeArrowheads="1"/>
          </p:cNvSpPr>
          <p:nvPr/>
        </p:nvSpPr>
        <p:spPr bwMode="auto">
          <a:xfrm>
            <a:off x="744537" y="1471475"/>
            <a:ext cx="6166901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GB" altLang="en-US" sz="2800" dirty="0">
              <a:solidFill>
                <a:srgbClr val="C00000"/>
              </a:solidFill>
              <a:cs typeface="Arial" charset="0"/>
            </a:endParaRPr>
          </a:p>
          <a:p>
            <a:pPr eaLnBrk="1" hangingPunct="1"/>
            <a:r>
              <a:rPr lang="en-GB" altLang="en-US" sz="2800" b="1" dirty="0">
                <a:cs typeface="Arial" charset="0"/>
              </a:rPr>
              <a:t>Chris Owen</a:t>
            </a:r>
          </a:p>
          <a:p>
            <a:pPr eaLnBrk="1" hangingPunct="1"/>
            <a:r>
              <a:rPr lang="en-GB" altLang="en-US" sz="2800" b="1" dirty="0">
                <a:solidFill>
                  <a:srgbClr val="C00000"/>
                </a:solidFill>
                <a:cs typeface="Arial" charset="0"/>
              </a:rPr>
              <a:t>Digital Learning Division</a:t>
            </a:r>
          </a:p>
          <a:p>
            <a:pPr eaLnBrk="1" hangingPunct="1"/>
            <a:endParaRPr lang="en-GB" altLang="en-US" sz="2800" dirty="0">
              <a:cs typeface="Arial" charset="0"/>
            </a:endParaRPr>
          </a:p>
          <a:p>
            <a:pPr eaLnBrk="1" hangingPunct="1"/>
            <a:r>
              <a:rPr lang="en-GB" altLang="en-US" sz="2800" dirty="0" smtClean="0">
                <a:cs typeface="Arial" charset="0"/>
              </a:rPr>
              <a:t>hwb@wales.gsi.gov.uk</a:t>
            </a:r>
            <a:endParaRPr lang="en-GB" altLang="en-US" sz="2800" dirty="0">
              <a:cs typeface="Arial" charset="0"/>
            </a:endParaRPr>
          </a:p>
          <a:p>
            <a:pPr eaLnBrk="1" hangingPunct="1"/>
            <a:r>
              <a:rPr lang="en-GB" altLang="en-US" sz="2800" dirty="0">
                <a:cs typeface="Arial" charset="0"/>
              </a:rPr>
              <a:t>#</a:t>
            </a:r>
            <a:r>
              <a:rPr lang="en-GB" altLang="en-US" sz="2800" dirty="0" err="1">
                <a:cs typeface="Arial" charset="0"/>
              </a:rPr>
              <a:t>hwbdysgu</a:t>
            </a:r>
            <a:endParaRPr lang="en-GB" altLang="en-US" sz="2800" dirty="0">
              <a:cs typeface="Arial" charset="0"/>
            </a:endParaRPr>
          </a:p>
          <a:p>
            <a:pPr eaLnBrk="1" hangingPunct="1"/>
            <a:endParaRPr lang="en-GB" altLang="en-US" sz="2800" dirty="0">
              <a:cs typeface="Arial" charset="0"/>
            </a:endParaRPr>
          </a:p>
        </p:txBody>
      </p:sp>
      <p:pic>
        <p:nvPicPr>
          <p:cNvPr id="2970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0"/>
            <a:ext cx="20828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transparent_bi_30m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6000" y="304800"/>
            <a:ext cx="1431925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4"/>
          <p:cNvSpPr txBox="1">
            <a:spLocks noChangeArrowheads="1"/>
          </p:cNvSpPr>
          <p:nvPr/>
        </p:nvSpPr>
        <p:spPr bwMode="auto">
          <a:xfrm>
            <a:off x="7164388" y="2492375"/>
            <a:ext cx="1979612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1300">
                <a:solidFill>
                  <a:schemeClr val="bg1"/>
                </a:solidFill>
                <a:cs typeface="Arial" pitchFamily="34" charset="0"/>
              </a:rPr>
              <a:t>www.cymru.gov.uk</a:t>
            </a:r>
          </a:p>
        </p:txBody>
      </p:sp>
      <p:sp>
        <p:nvSpPr>
          <p:cNvPr id="4100" name="TextBox 15"/>
          <p:cNvSpPr txBox="1">
            <a:spLocks noChangeArrowheads="1"/>
          </p:cNvSpPr>
          <p:nvPr/>
        </p:nvSpPr>
        <p:spPr bwMode="auto">
          <a:xfrm>
            <a:off x="338792" y="10320"/>
            <a:ext cx="8805208" cy="68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2800" b="1" dirty="0" smtClean="0">
                <a:cs typeface="Arial" pitchFamily="34" charset="0"/>
              </a:rPr>
              <a:t>Learning in Digital Wales work streams</a:t>
            </a:r>
          </a:p>
          <a:p>
            <a:pPr eaLnBrk="1" hangingPunct="1"/>
            <a:endParaRPr lang="en-GB" altLang="en-US" dirty="0" smtClean="0">
              <a:cs typeface="Arial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cs typeface="Arial" pitchFamily="34" charset="0"/>
              </a:rPr>
              <a:t>Hwb (the National Digital Content Repository)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cs typeface="Arial" pitchFamily="34" charset="0"/>
              </a:rPr>
              <a:t>Hwb Networks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cs typeface="Arial" pitchFamily="34" charset="0"/>
              </a:rPr>
              <a:t>Hwb+ (the all-Wales learning platform)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cs typeface="Arial" pitchFamily="34" charset="0"/>
              </a:rPr>
              <a:t>Hwb+ Centres of Excellence Programme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cs typeface="Arial" pitchFamily="34" charset="0"/>
              </a:rPr>
              <a:t>Hwb+ public-facing websites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cs typeface="Arial" pitchFamily="34" charset="0"/>
              </a:rPr>
              <a:t>Office 365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cs typeface="Arial" pitchFamily="34" charset="0"/>
              </a:rPr>
              <a:t>e-Safety including web filtering standards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cs typeface="Arial" pitchFamily="34" charset="0"/>
              </a:rPr>
              <a:t>Additional consortia funding to support the implementation of Hwb+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cs typeface="Arial" pitchFamily="34" charset="0"/>
              </a:rPr>
              <a:t>Computing workshops for secondary schools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cs typeface="Arial" pitchFamily="34" charset="0"/>
              </a:rPr>
              <a:t>HwbMeet events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cs typeface="Arial" pitchFamily="34" charset="0"/>
              </a:rPr>
              <a:t>National Digital Learning Event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cs typeface="Arial" pitchFamily="34" charset="0"/>
              </a:rPr>
              <a:t>Learning in Digital Wales Evaluation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dirty="0" err="1" smtClean="0">
                <a:cs typeface="Arial" pitchFamily="34" charset="0"/>
              </a:rPr>
              <a:t>Jisc</a:t>
            </a:r>
            <a:endParaRPr lang="en-GB" altLang="en-US" dirty="0" smtClean="0">
              <a:cs typeface="Arial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dirty="0" smtClean="0">
                <a:cs typeface="Arial" pitchFamily="34" charset="0"/>
              </a:rPr>
              <a:t>ICT Infrastructure - Learning </a:t>
            </a:r>
            <a:r>
              <a:rPr lang="en-GB" altLang="en-US" dirty="0">
                <a:cs typeface="Arial" pitchFamily="34" charset="0"/>
              </a:rPr>
              <a:t>in Digital Wales </a:t>
            </a:r>
            <a:r>
              <a:rPr lang="en-GB" altLang="en-US" dirty="0" smtClean="0">
                <a:cs typeface="Arial" pitchFamily="34" charset="0"/>
              </a:rPr>
              <a:t>Grant and Janet</a:t>
            </a:r>
          </a:p>
        </p:txBody>
      </p:sp>
    </p:spTree>
    <p:extLst>
      <p:ext uri="{BB962C8B-B14F-4D97-AF65-F5344CB8AC3E}">
        <p14:creationId xmlns:p14="http://schemas.microsoft.com/office/powerpoint/2010/main" val="76675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84694" y="394172"/>
            <a:ext cx="3765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Hwb Statistics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15,379 accounts active (total)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844" y="367273"/>
            <a:ext cx="4619625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02903"/>
              </p:ext>
            </p:extLst>
          </p:nvPr>
        </p:nvGraphicFramePr>
        <p:xfrm>
          <a:off x="5284694" y="1896035"/>
          <a:ext cx="3657600" cy="26490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7600"/>
              </a:tblGrid>
              <a:tr h="416859">
                <a:tc>
                  <a:txBody>
                    <a:bodyPr/>
                    <a:lstStyle/>
                    <a:p>
                      <a:r>
                        <a:rPr lang="en-GB" b="1" dirty="0" smtClean="0"/>
                        <a:t>November 2014</a:t>
                      </a:r>
                    </a:p>
                  </a:txBody>
                  <a:tcPr/>
                </a:tc>
              </a:tr>
              <a:tr h="389965">
                <a:tc>
                  <a:txBody>
                    <a:bodyPr/>
                    <a:lstStyle/>
                    <a:p>
                      <a:r>
                        <a:rPr lang="en-GB" dirty="0" smtClean="0"/>
                        <a:t>Total page views </a:t>
                      </a:r>
                      <a:r>
                        <a:rPr lang="en-GB" baseline="0" dirty="0" smtClean="0"/>
                        <a:t>- 810,597</a:t>
                      </a:r>
                      <a:endParaRPr lang="en-GB" dirty="0"/>
                    </a:p>
                  </a:txBody>
                  <a:tcPr/>
                </a:tc>
              </a:tr>
              <a:tr h="430306">
                <a:tc>
                  <a:txBody>
                    <a:bodyPr/>
                    <a:lstStyle/>
                    <a:p>
                      <a:r>
                        <a:rPr lang="en-GB" dirty="0" smtClean="0"/>
                        <a:t>Searches</a:t>
                      </a:r>
                      <a:r>
                        <a:rPr lang="en-GB" baseline="0" dirty="0" smtClean="0"/>
                        <a:t> – 55,900</a:t>
                      </a:r>
                      <a:endParaRPr lang="en-GB" dirty="0"/>
                    </a:p>
                  </a:txBody>
                  <a:tcPr/>
                </a:tc>
              </a:tr>
              <a:tr h="4706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December 2014</a:t>
                      </a:r>
                    </a:p>
                  </a:txBody>
                  <a:tcPr/>
                </a:tc>
              </a:tr>
              <a:tr h="484094">
                <a:tc>
                  <a:txBody>
                    <a:bodyPr/>
                    <a:lstStyle/>
                    <a:p>
                      <a:r>
                        <a:rPr lang="en-GB" dirty="0" smtClean="0"/>
                        <a:t>Total page views</a:t>
                      </a:r>
                      <a:r>
                        <a:rPr lang="en-GB" baseline="0" dirty="0" smtClean="0"/>
                        <a:t> – 401,084</a:t>
                      </a:r>
                      <a:endParaRPr lang="en-GB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GB" dirty="0" smtClean="0"/>
                        <a:t>Searches</a:t>
                      </a:r>
                      <a:r>
                        <a:rPr lang="en-GB" baseline="0" dirty="0" smtClean="0"/>
                        <a:t> – 29,000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64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84694" y="640355"/>
            <a:ext cx="3765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Hwb+ Statistics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540,000 accounts active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52522"/>
              </p:ext>
            </p:extLst>
          </p:nvPr>
        </p:nvGraphicFramePr>
        <p:xfrm>
          <a:off x="5284694" y="2071880"/>
          <a:ext cx="3765176" cy="18691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5176"/>
              </a:tblGrid>
              <a:tr h="4706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December 2014</a:t>
                      </a:r>
                    </a:p>
                  </a:txBody>
                  <a:tcPr/>
                </a:tc>
              </a:tr>
              <a:tr h="484094">
                <a:tc>
                  <a:txBody>
                    <a:bodyPr/>
                    <a:lstStyle/>
                    <a:p>
                      <a:r>
                        <a:rPr lang="en-GB" dirty="0" smtClean="0"/>
                        <a:t>Total page views</a:t>
                      </a:r>
                      <a:r>
                        <a:rPr lang="en-GB" baseline="0" dirty="0" smtClean="0"/>
                        <a:t> – 328,683</a:t>
                      </a:r>
                      <a:endParaRPr lang="en-GB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GB" dirty="0" smtClean="0"/>
                        <a:t>Logins</a:t>
                      </a:r>
                      <a:r>
                        <a:rPr lang="en-GB" baseline="0" dirty="0" smtClean="0"/>
                        <a:t> – 107,435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More than 10 logins – 562 schools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717" y="652463"/>
            <a:ext cx="4676775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42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8982" y="1177814"/>
            <a:ext cx="54535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Modules</a:t>
            </a:r>
          </a:p>
          <a:p>
            <a:endParaRPr lang="en-GB" b="1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dirty="0" smtClean="0"/>
              <a:t>Getting </a:t>
            </a:r>
            <a:r>
              <a:rPr lang="en-GB" dirty="0"/>
              <a:t>started with Hwb+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dirty="0"/>
              <a:t>Supporting literacy within the LNF 1 &amp; 2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dirty="0"/>
              <a:t>Supporting numeracy within the LNF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dirty="0"/>
              <a:t>Office 365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dirty="0"/>
              <a:t>A strategic approach to Hwb+ for school leaders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dirty="0"/>
              <a:t>Customising Hwb+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dirty="0"/>
              <a:t>Hwb+ and the paperless classroom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dirty="0"/>
              <a:t>Staff communication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dirty="0"/>
              <a:t>Hwb+ support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3216" y="1688829"/>
            <a:ext cx="2772439" cy="343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8408" y="174176"/>
            <a:ext cx="7402221" cy="646331"/>
          </a:xfrm>
          <a:prstGeom prst="rect">
            <a:avLst/>
          </a:prstGeom>
        </p:spPr>
        <p:txBody>
          <a:bodyPr vert="horz"/>
          <a:lstStyle>
            <a:lvl1pPr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-52"/>
                <a:ea typeface="ＭＳ Ｐゴシック" charset="-128"/>
                <a:cs typeface="ＭＳ Ｐゴシック" charset="-128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-52"/>
                <a:ea typeface="ＭＳ Ｐゴシック" charset="-128"/>
                <a:cs typeface="ＭＳ Ｐゴシック" charset="-128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-52"/>
                <a:ea typeface="ＭＳ Ｐゴシック" charset="-128"/>
                <a:cs typeface="ＭＳ Ｐゴシック" charset="-128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-52"/>
                <a:ea typeface="ＭＳ Ｐゴシック" charset="-128"/>
                <a:cs typeface="ＭＳ Ｐゴシック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-52"/>
                <a:ea typeface="ＭＳ Ｐゴシック" charset="-128"/>
                <a:cs typeface="ＭＳ Ｐゴシック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-52"/>
                <a:ea typeface="ＭＳ Ｐゴシック" charset="-128"/>
                <a:cs typeface="ＭＳ Ｐゴシック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-52"/>
                <a:ea typeface="ＭＳ Ｐゴシック" charset="-128"/>
                <a:cs typeface="ＭＳ Ｐゴシック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-52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dirty="0"/>
              <a:t>Digital Leader </a:t>
            </a:r>
            <a:r>
              <a:rPr lang="en-GB" dirty="0" smtClean="0"/>
              <a:t>Hwb+ Training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40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GB" sz="3600" b="1" kern="1200" dirty="0" smtClean="0">
                <a:solidFill>
                  <a:schemeClr val="tx1"/>
                </a:solidFill>
                <a:cs typeface="Arial" charset="0"/>
              </a:rPr>
              <a:t>Hwb National Digital Content Repository update</a:t>
            </a:r>
            <a:br>
              <a:rPr lang="en-GB" sz="3600" b="1" kern="1200" dirty="0" smtClean="0">
                <a:solidFill>
                  <a:schemeClr val="tx1"/>
                </a:solidFill>
                <a:cs typeface="Arial" charset="0"/>
              </a:rPr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527175"/>
            <a:ext cx="8229600" cy="40433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0000"/>
                </a:solidFill>
              </a:rPr>
              <a:t>Released refreshed Hwb </a:t>
            </a:r>
            <a:r>
              <a:rPr lang="en-GB" sz="2400" dirty="0" smtClean="0">
                <a:solidFill>
                  <a:srgbClr val="000000"/>
                </a:solidFill>
              </a:rPr>
              <a:t>site including </a:t>
            </a:r>
            <a:r>
              <a:rPr lang="en-GB" sz="2400" dirty="0">
                <a:solidFill>
                  <a:srgbClr val="000000"/>
                </a:solidFill>
              </a:rPr>
              <a:t>National Digital Content Repository and Single Sign </a:t>
            </a:r>
            <a:r>
              <a:rPr lang="en-GB" sz="2400" dirty="0" smtClean="0">
                <a:solidFill>
                  <a:srgbClr val="000000"/>
                </a:solidFill>
              </a:rPr>
              <a:t>On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GB" sz="2400" dirty="0" smtClean="0">
              <a:solidFill>
                <a:srgbClr val="000000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rgbClr val="000000"/>
                </a:solidFill>
              </a:rPr>
              <a:t>Refreshed Hwb site includes improved search and discoverability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rgbClr val="000000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rgbClr val="000000"/>
                </a:solidFill>
              </a:rPr>
              <a:t>Schools across Wales now have access to premium tools such as Encyclopaedia </a:t>
            </a:r>
            <a:r>
              <a:rPr lang="en-GB" sz="2400" dirty="0" err="1" smtClean="0">
                <a:solidFill>
                  <a:srgbClr val="000000"/>
                </a:solidFill>
              </a:rPr>
              <a:t>Brittanica</a:t>
            </a:r>
            <a:r>
              <a:rPr lang="en-GB" sz="2400" dirty="0" smtClean="0">
                <a:solidFill>
                  <a:srgbClr val="000000"/>
                </a:solidFill>
              </a:rPr>
              <a:t> 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rgbClr val="000000"/>
              </a:solidFill>
            </a:endParaRPr>
          </a:p>
          <a:p>
            <a:pPr marL="457200" lvl="1" indent="0">
              <a:buNone/>
              <a:defRPr/>
            </a:pPr>
            <a:endParaRPr lang="en-GB" sz="24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en-GB" sz="28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Hwb+ top 20 schools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666154"/>
              </p:ext>
            </p:extLst>
          </p:nvPr>
        </p:nvGraphicFramePr>
        <p:xfrm>
          <a:off x="609601" y="1161136"/>
          <a:ext cx="8374742" cy="51804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75313"/>
                <a:gridCol w="2452915"/>
                <a:gridCol w="2046514"/>
              </a:tblGrid>
              <a:tr h="30480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Alderman Davies </a:t>
                      </a:r>
                      <a:r>
                        <a:rPr lang="en-GB" sz="1600" u="none" strike="noStrike" dirty="0" smtClean="0">
                          <a:effectLst/>
                        </a:rPr>
                        <a:t>CIW Primary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Neath and Port Talbot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ERW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653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 err="1">
                          <a:effectLst/>
                        </a:rPr>
                        <a:t>Cadoxton</a:t>
                      </a:r>
                      <a:r>
                        <a:rPr lang="en-GB" sz="1600" u="none" strike="noStrike" dirty="0">
                          <a:effectLst/>
                        </a:rPr>
                        <a:t> Primary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Vale of Glamorgan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CSC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73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Penygloddfa C.P. School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Powys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ERW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73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Ysgol Brynhyfryd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Denbighshire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North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73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Ysgol Cynwyd Sant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Bridgend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CSC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713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Dwr Y Felin Comprehensive School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Neath and Port Talbot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ERW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674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Cefn Saeson Comprehensive School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Neath and Port Talbot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ERW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222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All Saints Primary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Vale of Glamorgan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CSC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73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Gwenfro Community Primary School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Wrexham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North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73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St Francis Catholic Primary School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Pembrokeshire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ERW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73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Presteigne CP School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Powys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ERW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133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Rhydypenau Primary school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Cardiff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CSC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High Street Primary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Vale of Glamorgan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CSC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802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Barry Comprehensive School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Vale of Glamorgan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CSC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73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Undy Primary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Monmouthshire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EAS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73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Queen Elizabeth High School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Carmarthenshire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ERW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73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Llansantffraid C.I.W.A. School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Powys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ERW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73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Radnor Primary School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Cardiff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CSC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73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Machen Primary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Caerphilly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EAS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73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Llanidloes High School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Powys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ERW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91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0439"/>
          </a:xfrm>
        </p:spPr>
        <p:txBody>
          <a:bodyPr/>
          <a:lstStyle/>
          <a:p>
            <a:pPr algn="l"/>
            <a:r>
              <a:rPr lang="en-GB" dirty="0" smtClean="0"/>
              <a:t>Hwb+ public-facing websites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2647"/>
            <a:ext cx="8229600" cy="890954"/>
          </a:xfrm>
        </p:spPr>
        <p:txBody>
          <a:bodyPr/>
          <a:lstStyle/>
          <a:p>
            <a:r>
              <a:rPr lang="en-GB" sz="2400" dirty="0" smtClean="0"/>
              <a:t>Two websites: one English and one Welsh per school</a:t>
            </a:r>
          </a:p>
          <a:p>
            <a:r>
              <a:rPr lang="en-GB" sz="2400" dirty="0" smtClean="0"/>
              <a:t>Basic functionality which can be customised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5445" y="2800528"/>
            <a:ext cx="4173415" cy="31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458" y="2800528"/>
            <a:ext cx="4047758" cy="31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4366" y="2450122"/>
            <a:ext cx="2266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Out of the box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68461" y="2434771"/>
            <a:ext cx="1946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Customised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1944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Hwb+ Early Years iOS App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071" y="1148861"/>
            <a:ext cx="8574697" cy="531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64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-52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-52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3627</TotalTime>
  <Words>621</Words>
  <Application>Microsoft Office PowerPoint</Application>
  <PresentationFormat>On-screen Show (4:3)</PresentationFormat>
  <Paragraphs>202</Paragraphs>
  <Slides>15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Hwb National Digital Content Repository update  </vt:lpstr>
      <vt:lpstr>Hwb+ top 20 schools</vt:lpstr>
      <vt:lpstr>Hwb+ public-facing websites</vt:lpstr>
      <vt:lpstr>Hwb+ Early Years iOS App</vt:lpstr>
      <vt:lpstr>PowerPoint Presentation</vt:lpstr>
      <vt:lpstr>PowerPoint Presentation</vt:lpstr>
      <vt:lpstr>  Computing workshops for secondary schools update</vt:lpstr>
      <vt:lpstr>PowerPoint Presentation</vt:lpstr>
      <vt:lpstr>PowerPoint Presentation</vt:lpstr>
      <vt:lpstr>PowerPoint Presentation</vt:lpstr>
    </vt:vector>
  </TitlesOfParts>
  <Company>Linda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</dc:creator>
  <cp:lastModifiedBy>Owen, Christopher (DfES - Digital Learning Division)</cp:lastModifiedBy>
  <cp:revision>357</cp:revision>
  <dcterms:created xsi:type="dcterms:W3CDTF">2009-12-08T22:02:38Z</dcterms:created>
  <dcterms:modified xsi:type="dcterms:W3CDTF">2015-01-16T09:16:24Z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bjective-Id">
    <vt:lpwstr>A11809304</vt:lpwstr>
  </property>
  <property fmtid="{D5CDD505-2E9C-101B-9397-08002B2CF9AE}" pid="3" name="Objective-Title">
    <vt:lpwstr>2015_02_10 HWB update</vt:lpwstr>
  </property>
  <property fmtid="{D5CDD505-2E9C-101B-9397-08002B2CF9AE}" pid="4" name="Objective-Comment">
    <vt:lpwstr/>
  </property>
  <property fmtid="{D5CDD505-2E9C-101B-9397-08002B2CF9AE}" pid="5" name="Objective-CreationStamp">
    <vt:filetime>2015-09-04T15:23:57Z</vt:filetime>
  </property>
  <property fmtid="{D5CDD505-2E9C-101B-9397-08002B2CF9AE}" pid="6" name="Objective-IsApproved">
    <vt:bool>false</vt:bool>
  </property>
  <property fmtid="{D5CDD505-2E9C-101B-9397-08002B2CF9AE}" pid="7" name="Objective-IsPublished">
    <vt:bool>false</vt:bool>
  </property>
  <property fmtid="{D5CDD505-2E9C-101B-9397-08002B2CF9AE}" pid="8" name="Objective-DatePublished">
    <vt:lpwstr/>
  </property>
  <property fmtid="{D5CDD505-2E9C-101B-9397-08002B2CF9AE}" pid="9" name="Objective-ModificationStamp">
    <vt:filetime>2015-09-04T15:23:58Z</vt:filetime>
  </property>
  <property fmtid="{D5CDD505-2E9C-101B-9397-08002B2CF9AE}" pid="10" name="Objective-Owner">
    <vt:lpwstr>Evans, Rhiannon (DfES - SMED)</vt:lpwstr>
  </property>
  <property fmtid="{D5CDD505-2E9C-101B-9397-08002B2CF9AE}" pid="11" name="Objective-Path">
    <vt:lpwstr>Objective Global Folder:Corporate File Plan:WORKING WITH STAKEHOLDERS:Working with Stakeholders - Private Sector Organisations:Working with Stakeholders - Private Sector - Technology:Software Developers' Forum (SDF) - 2014-2015 - Agenda, Minutes &amp; Papers:.SDF 10 February 2015:</vt:lpwstr>
  </property>
  <property fmtid="{D5CDD505-2E9C-101B-9397-08002B2CF9AE}" pid="12" name="Objective-Parent">
    <vt:lpwstr>.SDF 10 February 2015</vt:lpwstr>
  </property>
  <property fmtid="{D5CDD505-2E9C-101B-9397-08002B2CF9AE}" pid="13" name="Objective-State">
    <vt:lpwstr>Being Drafted</vt:lpwstr>
  </property>
  <property fmtid="{D5CDD505-2E9C-101B-9397-08002B2CF9AE}" pid="14" name="Objective-Version">
    <vt:lpwstr>0.1</vt:lpwstr>
  </property>
  <property fmtid="{D5CDD505-2E9C-101B-9397-08002B2CF9AE}" pid="15" name="Objective-VersionNumber">
    <vt:r8>1</vt:r8>
  </property>
  <property fmtid="{D5CDD505-2E9C-101B-9397-08002B2CF9AE}" pid="16" name="Objective-VersionComment">
    <vt:lpwstr>First version</vt:lpwstr>
  </property>
  <property fmtid="{D5CDD505-2E9C-101B-9397-08002B2CF9AE}" pid="17" name="Objective-FileNumber">
    <vt:lpwstr/>
  </property>
  <property fmtid="{D5CDD505-2E9C-101B-9397-08002B2CF9AE}" pid="18" name="Objective-Classification">
    <vt:lpwstr>[Inherited - Official]</vt:lpwstr>
  </property>
  <property fmtid="{D5CDD505-2E9C-101B-9397-08002B2CF9AE}" pid="19" name="Objective-Caveats">
    <vt:lpwstr/>
  </property>
  <property fmtid="{D5CDD505-2E9C-101B-9397-08002B2CF9AE}" pid="20" name="Objective-Language [system]">
    <vt:lpwstr>English (eng)</vt:lpwstr>
  </property>
  <property fmtid="{D5CDD505-2E9C-101B-9397-08002B2CF9AE}" pid="21" name="Objective-Date Acquired [system]">
    <vt:filetime>2015-09-03T23:00:00Z</vt:filetime>
  </property>
  <property fmtid="{D5CDD505-2E9C-101B-9397-08002B2CF9AE}" pid="22" name="Objective-What to Keep [system]">
    <vt:lpwstr>No</vt:lpwstr>
  </property>
  <property fmtid="{D5CDD505-2E9C-101B-9397-08002B2CF9AE}" pid="23" name="Objective-Official Translation [system]">
    <vt:lpwstr/>
  </property>
</Properties>
</file>