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398" r:id="rId2"/>
    <p:sldId id="453" r:id="rId3"/>
    <p:sldId id="454" r:id="rId4"/>
    <p:sldId id="455" r:id="rId5"/>
    <p:sldId id="456" r:id="rId6"/>
    <p:sldId id="457" r:id="rId7"/>
    <p:sldId id="458" r:id="rId8"/>
    <p:sldId id="459" r:id="rId9"/>
    <p:sldId id="460" r:id="rId10"/>
    <p:sldId id="461" r:id="rId11"/>
    <p:sldId id="462" r:id="rId12"/>
    <p:sldId id="463" r:id="rId13"/>
    <p:sldId id="464" r:id="rId14"/>
    <p:sldId id="465" r:id="rId15"/>
    <p:sldId id="466" r:id="rId16"/>
    <p:sldId id="467" r:id="rId17"/>
    <p:sldId id="468" r:id="rId18"/>
    <p:sldId id="469" r:id="rId19"/>
    <p:sldId id="470" r:id="rId20"/>
    <p:sldId id="471" r:id="rId21"/>
    <p:sldId id="472" r:id="rId22"/>
    <p:sldId id="473" r:id="rId23"/>
    <p:sldId id="474" r:id="rId24"/>
    <p:sldId id="475" r:id="rId25"/>
    <p:sldId id="476" r:id="rId26"/>
    <p:sldId id="477" r:id="rId27"/>
    <p:sldId id="478" r:id="rId28"/>
    <p:sldId id="479" r:id="rId29"/>
    <p:sldId id="483" r:id="rId30"/>
    <p:sldId id="484" r:id="rId31"/>
    <p:sldId id="402"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660066"/>
    <a:srgbClr val="FF3300"/>
    <a:srgbClr val="5262A7"/>
    <a:srgbClr val="FF5050"/>
    <a:srgbClr val="17B2C7"/>
    <a:srgbClr val="48D7EA"/>
    <a:srgbClr val="9592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1130" autoAdjust="0"/>
  </p:normalViewPr>
  <p:slideViewPr>
    <p:cSldViewPr snapToGrid="0">
      <p:cViewPr>
        <p:scale>
          <a:sx n="80" d="100"/>
          <a:sy n="80" d="100"/>
        </p:scale>
        <p:origin x="-876" y="-606"/>
      </p:cViewPr>
      <p:guideLst>
        <p:guide orient="horz"/>
        <p:guide/>
      </p:guideLst>
    </p:cSldViewPr>
  </p:slideViewPr>
  <p:outlineViewPr>
    <p:cViewPr>
      <p:scale>
        <a:sx n="33" d="100"/>
        <a:sy n="33" d="100"/>
      </p:scale>
      <p:origin x="0" y="1340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AF5175-1896-42DC-A5D1-22FCCA82BBCE}" type="doc">
      <dgm:prSet loTypeId="urn:microsoft.com/office/officeart/2005/8/layout/gear1" loCatId="cycle" qsTypeId="urn:microsoft.com/office/officeart/2005/8/quickstyle/simple1" qsCatId="simple" csTypeId="urn:microsoft.com/office/officeart/2005/8/colors/accent4_1" csCatId="accent4" phldr="1"/>
      <dgm:spPr/>
    </dgm:pt>
    <dgm:pt modelId="{8BDAF81E-EE8B-42CE-B103-6B3FB100E097}">
      <dgm:prSet phldrT="[Text]"/>
      <dgm:spPr/>
      <dgm:t>
        <a:bodyPr/>
        <a:lstStyle/>
        <a:p>
          <a:r>
            <a:rPr lang="en-GB" dirty="0" smtClean="0"/>
            <a:t>92% of eligible schools with enhanced connectivity (10/100Mbps) through a mostly-fibre deployment (c. £20m)</a:t>
          </a:r>
          <a:br>
            <a:rPr lang="en-GB" dirty="0" smtClean="0"/>
          </a:br>
          <a:endParaRPr lang="en-GB" dirty="0"/>
        </a:p>
      </dgm:t>
    </dgm:pt>
    <dgm:pt modelId="{2661023A-AD0C-4592-A4AD-B32087EEB22F}" type="parTrans" cxnId="{4D32A7B8-FCD2-4BC4-AF4A-A5A7A01ED70A}">
      <dgm:prSet/>
      <dgm:spPr/>
      <dgm:t>
        <a:bodyPr/>
        <a:lstStyle/>
        <a:p>
          <a:endParaRPr lang="en-GB"/>
        </a:p>
      </dgm:t>
    </dgm:pt>
    <dgm:pt modelId="{5CB90982-46D2-47A9-931F-8D9409EDEAB5}" type="sibTrans" cxnId="{4D32A7B8-FCD2-4BC4-AF4A-A5A7A01ED70A}">
      <dgm:prSet/>
      <dgm:spPr/>
      <dgm:t>
        <a:bodyPr/>
        <a:lstStyle/>
        <a:p>
          <a:endParaRPr lang="en-GB"/>
        </a:p>
      </dgm:t>
    </dgm:pt>
    <dgm:pt modelId="{8CE5F68B-DB71-4442-9FB1-0A3EF9D37446}">
      <dgm:prSet phldrT="[Text]"/>
      <dgm:spPr/>
      <dgm:t>
        <a:bodyPr/>
        <a:lstStyle/>
        <a:p>
          <a:r>
            <a:rPr lang="en-GB" dirty="0" smtClean="0"/>
            <a:t>96% of schools with improved </a:t>
          </a:r>
          <a:br>
            <a:rPr lang="en-GB" dirty="0" smtClean="0"/>
          </a:br>
          <a:r>
            <a:rPr lang="en-GB" dirty="0" smtClean="0"/>
            <a:t>Wi-Fi (£18m)</a:t>
          </a:r>
          <a:endParaRPr lang="en-GB" dirty="0"/>
        </a:p>
      </dgm:t>
    </dgm:pt>
    <dgm:pt modelId="{840FD9A3-DAFE-439E-AC24-6DC828E0AFC5}" type="parTrans" cxnId="{17D9A094-EA50-45FB-A3C4-485CE7E63B7D}">
      <dgm:prSet/>
      <dgm:spPr/>
      <dgm:t>
        <a:bodyPr/>
        <a:lstStyle/>
        <a:p>
          <a:endParaRPr lang="en-GB"/>
        </a:p>
      </dgm:t>
    </dgm:pt>
    <dgm:pt modelId="{FB17939E-89BF-458A-ACD3-6F51B4447607}" type="sibTrans" cxnId="{17D9A094-EA50-45FB-A3C4-485CE7E63B7D}">
      <dgm:prSet/>
      <dgm:spPr/>
      <dgm:t>
        <a:bodyPr/>
        <a:lstStyle/>
        <a:p>
          <a:endParaRPr lang="en-GB"/>
        </a:p>
      </dgm:t>
    </dgm:pt>
    <dgm:pt modelId="{62A019F0-69DF-48DE-BA07-DAF7A101B3DD}">
      <dgm:prSet phldrT="[Text]"/>
      <dgm:spPr/>
      <dgm:t>
        <a:bodyPr/>
        <a:lstStyle/>
        <a:p>
          <a:r>
            <a:rPr lang="en-GB" dirty="0" smtClean="0"/>
            <a:t>All local authorities with improved core connectivity </a:t>
          </a:r>
          <a:br>
            <a:rPr lang="en-GB" dirty="0" smtClean="0"/>
          </a:br>
          <a:r>
            <a:rPr lang="en-GB" dirty="0" smtClean="0"/>
            <a:t>(up to 1Gbps)</a:t>
          </a:r>
          <a:endParaRPr lang="en-GB" dirty="0"/>
        </a:p>
      </dgm:t>
    </dgm:pt>
    <dgm:pt modelId="{FDEA5E61-E163-4FBA-B3D7-899145C652F9}" type="parTrans" cxnId="{15420C4D-2AC4-45BC-8216-633870DB56CF}">
      <dgm:prSet/>
      <dgm:spPr/>
      <dgm:t>
        <a:bodyPr/>
        <a:lstStyle/>
        <a:p>
          <a:endParaRPr lang="en-GB"/>
        </a:p>
      </dgm:t>
    </dgm:pt>
    <dgm:pt modelId="{B8B30C36-C9EB-48CA-877C-0F4EC779115F}" type="sibTrans" cxnId="{15420C4D-2AC4-45BC-8216-633870DB56CF}">
      <dgm:prSet/>
      <dgm:spPr/>
      <dgm:t>
        <a:bodyPr/>
        <a:lstStyle/>
        <a:p>
          <a:endParaRPr lang="en-GB"/>
        </a:p>
      </dgm:t>
    </dgm:pt>
    <dgm:pt modelId="{1CF9F25E-817D-43EE-806C-55FDBAEB28E2}" type="pres">
      <dgm:prSet presAssocID="{CBAF5175-1896-42DC-A5D1-22FCCA82BBCE}" presName="composite" presStyleCnt="0">
        <dgm:presLayoutVars>
          <dgm:chMax val="3"/>
          <dgm:animLvl val="lvl"/>
          <dgm:resizeHandles val="exact"/>
        </dgm:presLayoutVars>
      </dgm:prSet>
      <dgm:spPr/>
    </dgm:pt>
    <dgm:pt modelId="{52FCF239-3D8F-4C52-BE91-DB39429ED543}" type="pres">
      <dgm:prSet presAssocID="{8BDAF81E-EE8B-42CE-B103-6B3FB100E097}" presName="gear1" presStyleLbl="node1" presStyleIdx="0" presStyleCnt="3">
        <dgm:presLayoutVars>
          <dgm:chMax val="1"/>
          <dgm:bulletEnabled val="1"/>
        </dgm:presLayoutVars>
      </dgm:prSet>
      <dgm:spPr/>
      <dgm:t>
        <a:bodyPr/>
        <a:lstStyle/>
        <a:p>
          <a:endParaRPr lang="en-GB"/>
        </a:p>
      </dgm:t>
    </dgm:pt>
    <dgm:pt modelId="{06EC6A7B-EC5E-465D-8BD3-AD825A6C5848}" type="pres">
      <dgm:prSet presAssocID="{8BDAF81E-EE8B-42CE-B103-6B3FB100E097}" presName="gear1srcNode" presStyleLbl="node1" presStyleIdx="0" presStyleCnt="3"/>
      <dgm:spPr/>
      <dgm:t>
        <a:bodyPr/>
        <a:lstStyle/>
        <a:p>
          <a:endParaRPr lang="en-GB"/>
        </a:p>
      </dgm:t>
    </dgm:pt>
    <dgm:pt modelId="{DB02BA50-B37F-4DA9-9606-5038DA775443}" type="pres">
      <dgm:prSet presAssocID="{8BDAF81E-EE8B-42CE-B103-6B3FB100E097}" presName="gear1dstNode" presStyleLbl="node1" presStyleIdx="0" presStyleCnt="3"/>
      <dgm:spPr/>
      <dgm:t>
        <a:bodyPr/>
        <a:lstStyle/>
        <a:p>
          <a:endParaRPr lang="en-GB"/>
        </a:p>
      </dgm:t>
    </dgm:pt>
    <dgm:pt modelId="{DA202C5A-799E-4289-B97C-57C2619C1829}" type="pres">
      <dgm:prSet presAssocID="{8CE5F68B-DB71-4442-9FB1-0A3EF9D37446}" presName="gear2" presStyleLbl="node1" presStyleIdx="1" presStyleCnt="3">
        <dgm:presLayoutVars>
          <dgm:chMax val="1"/>
          <dgm:bulletEnabled val="1"/>
        </dgm:presLayoutVars>
      </dgm:prSet>
      <dgm:spPr/>
      <dgm:t>
        <a:bodyPr/>
        <a:lstStyle/>
        <a:p>
          <a:endParaRPr lang="en-GB"/>
        </a:p>
      </dgm:t>
    </dgm:pt>
    <dgm:pt modelId="{ACFE51AA-6077-4E59-83C6-B2CEC81CB1BD}" type="pres">
      <dgm:prSet presAssocID="{8CE5F68B-DB71-4442-9FB1-0A3EF9D37446}" presName="gear2srcNode" presStyleLbl="node1" presStyleIdx="1" presStyleCnt="3"/>
      <dgm:spPr/>
      <dgm:t>
        <a:bodyPr/>
        <a:lstStyle/>
        <a:p>
          <a:endParaRPr lang="en-GB"/>
        </a:p>
      </dgm:t>
    </dgm:pt>
    <dgm:pt modelId="{9274383B-A779-4838-9EB1-E7ACD128D3D1}" type="pres">
      <dgm:prSet presAssocID="{8CE5F68B-DB71-4442-9FB1-0A3EF9D37446}" presName="gear2dstNode" presStyleLbl="node1" presStyleIdx="1" presStyleCnt="3"/>
      <dgm:spPr/>
      <dgm:t>
        <a:bodyPr/>
        <a:lstStyle/>
        <a:p>
          <a:endParaRPr lang="en-GB"/>
        </a:p>
      </dgm:t>
    </dgm:pt>
    <dgm:pt modelId="{A271A1D7-9957-4419-8B02-9D3B012A6194}" type="pres">
      <dgm:prSet presAssocID="{62A019F0-69DF-48DE-BA07-DAF7A101B3DD}" presName="gear3" presStyleLbl="node1" presStyleIdx="2" presStyleCnt="3"/>
      <dgm:spPr/>
      <dgm:t>
        <a:bodyPr/>
        <a:lstStyle/>
        <a:p>
          <a:endParaRPr lang="en-GB"/>
        </a:p>
      </dgm:t>
    </dgm:pt>
    <dgm:pt modelId="{B467A57F-A116-46DA-B388-56935D5EBF70}" type="pres">
      <dgm:prSet presAssocID="{62A019F0-69DF-48DE-BA07-DAF7A101B3DD}" presName="gear3tx" presStyleLbl="node1" presStyleIdx="2" presStyleCnt="3">
        <dgm:presLayoutVars>
          <dgm:chMax val="1"/>
          <dgm:bulletEnabled val="1"/>
        </dgm:presLayoutVars>
      </dgm:prSet>
      <dgm:spPr/>
      <dgm:t>
        <a:bodyPr/>
        <a:lstStyle/>
        <a:p>
          <a:endParaRPr lang="en-GB"/>
        </a:p>
      </dgm:t>
    </dgm:pt>
    <dgm:pt modelId="{A0DE3EB7-D28B-4A91-B625-5380E4D875B8}" type="pres">
      <dgm:prSet presAssocID="{62A019F0-69DF-48DE-BA07-DAF7A101B3DD}" presName="gear3srcNode" presStyleLbl="node1" presStyleIdx="2" presStyleCnt="3"/>
      <dgm:spPr/>
      <dgm:t>
        <a:bodyPr/>
        <a:lstStyle/>
        <a:p>
          <a:endParaRPr lang="en-GB"/>
        </a:p>
      </dgm:t>
    </dgm:pt>
    <dgm:pt modelId="{8332AB17-6770-4C71-AAA8-76172A238227}" type="pres">
      <dgm:prSet presAssocID="{62A019F0-69DF-48DE-BA07-DAF7A101B3DD}" presName="gear3dstNode" presStyleLbl="node1" presStyleIdx="2" presStyleCnt="3"/>
      <dgm:spPr/>
      <dgm:t>
        <a:bodyPr/>
        <a:lstStyle/>
        <a:p>
          <a:endParaRPr lang="en-GB"/>
        </a:p>
      </dgm:t>
    </dgm:pt>
    <dgm:pt modelId="{88935EFB-2B3A-46F0-82E6-CC8AC85192F5}" type="pres">
      <dgm:prSet presAssocID="{5CB90982-46D2-47A9-931F-8D9409EDEAB5}" presName="connector1" presStyleLbl="sibTrans2D1" presStyleIdx="0" presStyleCnt="3"/>
      <dgm:spPr/>
      <dgm:t>
        <a:bodyPr/>
        <a:lstStyle/>
        <a:p>
          <a:endParaRPr lang="en-GB"/>
        </a:p>
      </dgm:t>
    </dgm:pt>
    <dgm:pt modelId="{BF7BE4F0-F905-4F03-AADE-7657BC86D170}" type="pres">
      <dgm:prSet presAssocID="{FB17939E-89BF-458A-ACD3-6F51B4447607}" presName="connector2" presStyleLbl="sibTrans2D1" presStyleIdx="1" presStyleCnt="3"/>
      <dgm:spPr/>
      <dgm:t>
        <a:bodyPr/>
        <a:lstStyle/>
        <a:p>
          <a:endParaRPr lang="en-GB"/>
        </a:p>
      </dgm:t>
    </dgm:pt>
    <dgm:pt modelId="{A264ACD4-F277-42B4-8098-7FAD6D59F7F2}" type="pres">
      <dgm:prSet presAssocID="{B8B30C36-C9EB-48CA-877C-0F4EC779115F}" presName="connector3" presStyleLbl="sibTrans2D1" presStyleIdx="2" presStyleCnt="3"/>
      <dgm:spPr/>
      <dgm:t>
        <a:bodyPr/>
        <a:lstStyle/>
        <a:p>
          <a:endParaRPr lang="en-GB"/>
        </a:p>
      </dgm:t>
    </dgm:pt>
  </dgm:ptLst>
  <dgm:cxnLst>
    <dgm:cxn modelId="{E1DEC38F-D07E-41B7-B91D-32BDFB75F7A4}" type="presOf" srcId="{8BDAF81E-EE8B-42CE-B103-6B3FB100E097}" destId="{52FCF239-3D8F-4C52-BE91-DB39429ED543}" srcOrd="0" destOrd="0" presId="urn:microsoft.com/office/officeart/2005/8/layout/gear1"/>
    <dgm:cxn modelId="{861B487C-6889-42E2-B4FD-FC1A62273571}" type="presOf" srcId="{62A019F0-69DF-48DE-BA07-DAF7A101B3DD}" destId="{A271A1D7-9957-4419-8B02-9D3B012A6194}" srcOrd="0" destOrd="0" presId="urn:microsoft.com/office/officeart/2005/8/layout/gear1"/>
    <dgm:cxn modelId="{3415E394-2088-4D55-88B1-094901DC6D31}" type="presOf" srcId="{62A019F0-69DF-48DE-BA07-DAF7A101B3DD}" destId="{8332AB17-6770-4C71-AAA8-76172A238227}" srcOrd="3" destOrd="0" presId="urn:microsoft.com/office/officeart/2005/8/layout/gear1"/>
    <dgm:cxn modelId="{D2A1CED2-B51C-4A7B-8252-55443F820AD6}" type="presOf" srcId="{8CE5F68B-DB71-4442-9FB1-0A3EF9D37446}" destId="{9274383B-A779-4838-9EB1-E7ACD128D3D1}" srcOrd="2" destOrd="0" presId="urn:microsoft.com/office/officeart/2005/8/layout/gear1"/>
    <dgm:cxn modelId="{9B2CE0BE-D36F-4257-B4DB-8F7152E464DF}" type="presOf" srcId="{5CB90982-46D2-47A9-931F-8D9409EDEAB5}" destId="{88935EFB-2B3A-46F0-82E6-CC8AC85192F5}" srcOrd="0" destOrd="0" presId="urn:microsoft.com/office/officeart/2005/8/layout/gear1"/>
    <dgm:cxn modelId="{8B5C4FE9-2F19-42DA-B2DE-CAEFB14BDF50}" type="presOf" srcId="{FB17939E-89BF-458A-ACD3-6F51B4447607}" destId="{BF7BE4F0-F905-4F03-AADE-7657BC86D170}" srcOrd="0" destOrd="0" presId="urn:microsoft.com/office/officeart/2005/8/layout/gear1"/>
    <dgm:cxn modelId="{6D485D3B-13BD-4FDD-9F19-4128C4AC1A40}" type="presOf" srcId="{62A019F0-69DF-48DE-BA07-DAF7A101B3DD}" destId="{A0DE3EB7-D28B-4A91-B625-5380E4D875B8}" srcOrd="2" destOrd="0" presId="urn:microsoft.com/office/officeart/2005/8/layout/gear1"/>
    <dgm:cxn modelId="{15420C4D-2AC4-45BC-8216-633870DB56CF}" srcId="{CBAF5175-1896-42DC-A5D1-22FCCA82BBCE}" destId="{62A019F0-69DF-48DE-BA07-DAF7A101B3DD}" srcOrd="2" destOrd="0" parTransId="{FDEA5E61-E163-4FBA-B3D7-899145C652F9}" sibTransId="{B8B30C36-C9EB-48CA-877C-0F4EC779115F}"/>
    <dgm:cxn modelId="{20071EDF-7A86-4517-9457-72ABBE3F8E66}" type="presOf" srcId="{B8B30C36-C9EB-48CA-877C-0F4EC779115F}" destId="{A264ACD4-F277-42B4-8098-7FAD6D59F7F2}" srcOrd="0" destOrd="0" presId="urn:microsoft.com/office/officeart/2005/8/layout/gear1"/>
    <dgm:cxn modelId="{DC6907D7-BDDA-4C20-9E46-DCD9948CCABC}" type="presOf" srcId="{8BDAF81E-EE8B-42CE-B103-6B3FB100E097}" destId="{06EC6A7B-EC5E-465D-8BD3-AD825A6C5848}" srcOrd="1" destOrd="0" presId="urn:microsoft.com/office/officeart/2005/8/layout/gear1"/>
    <dgm:cxn modelId="{6D3120F9-1962-494C-8385-3578D3E5EBF1}" type="presOf" srcId="{CBAF5175-1896-42DC-A5D1-22FCCA82BBCE}" destId="{1CF9F25E-817D-43EE-806C-55FDBAEB28E2}" srcOrd="0" destOrd="0" presId="urn:microsoft.com/office/officeart/2005/8/layout/gear1"/>
    <dgm:cxn modelId="{39B27E41-DAE9-4837-8DDD-93828AD9A669}" type="presOf" srcId="{8BDAF81E-EE8B-42CE-B103-6B3FB100E097}" destId="{DB02BA50-B37F-4DA9-9606-5038DA775443}" srcOrd="2" destOrd="0" presId="urn:microsoft.com/office/officeart/2005/8/layout/gear1"/>
    <dgm:cxn modelId="{4D32A7B8-FCD2-4BC4-AF4A-A5A7A01ED70A}" srcId="{CBAF5175-1896-42DC-A5D1-22FCCA82BBCE}" destId="{8BDAF81E-EE8B-42CE-B103-6B3FB100E097}" srcOrd="0" destOrd="0" parTransId="{2661023A-AD0C-4592-A4AD-B32087EEB22F}" sibTransId="{5CB90982-46D2-47A9-931F-8D9409EDEAB5}"/>
    <dgm:cxn modelId="{36B9C046-2D7C-4B87-A145-ADA6CDEF820F}" type="presOf" srcId="{62A019F0-69DF-48DE-BA07-DAF7A101B3DD}" destId="{B467A57F-A116-46DA-B388-56935D5EBF70}" srcOrd="1" destOrd="0" presId="urn:microsoft.com/office/officeart/2005/8/layout/gear1"/>
    <dgm:cxn modelId="{54964CDA-534C-4A5C-B48C-C890EFC362A4}" type="presOf" srcId="{8CE5F68B-DB71-4442-9FB1-0A3EF9D37446}" destId="{DA202C5A-799E-4289-B97C-57C2619C1829}" srcOrd="0" destOrd="0" presId="urn:microsoft.com/office/officeart/2005/8/layout/gear1"/>
    <dgm:cxn modelId="{07662797-71CA-4E8C-B9CA-AB2B954AA237}" type="presOf" srcId="{8CE5F68B-DB71-4442-9FB1-0A3EF9D37446}" destId="{ACFE51AA-6077-4E59-83C6-B2CEC81CB1BD}" srcOrd="1" destOrd="0" presId="urn:microsoft.com/office/officeart/2005/8/layout/gear1"/>
    <dgm:cxn modelId="{17D9A094-EA50-45FB-A3C4-485CE7E63B7D}" srcId="{CBAF5175-1896-42DC-A5D1-22FCCA82BBCE}" destId="{8CE5F68B-DB71-4442-9FB1-0A3EF9D37446}" srcOrd="1" destOrd="0" parTransId="{840FD9A3-DAFE-439E-AC24-6DC828E0AFC5}" sibTransId="{FB17939E-89BF-458A-ACD3-6F51B4447607}"/>
    <dgm:cxn modelId="{92663EBE-9EEE-4AFE-9931-E1C92E6418BB}" type="presParOf" srcId="{1CF9F25E-817D-43EE-806C-55FDBAEB28E2}" destId="{52FCF239-3D8F-4C52-BE91-DB39429ED543}" srcOrd="0" destOrd="0" presId="urn:microsoft.com/office/officeart/2005/8/layout/gear1"/>
    <dgm:cxn modelId="{1F215584-0592-432C-9B7D-BBC29BE9FFF5}" type="presParOf" srcId="{1CF9F25E-817D-43EE-806C-55FDBAEB28E2}" destId="{06EC6A7B-EC5E-465D-8BD3-AD825A6C5848}" srcOrd="1" destOrd="0" presId="urn:microsoft.com/office/officeart/2005/8/layout/gear1"/>
    <dgm:cxn modelId="{A7292125-CCBE-4546-99C1-CD1A17FC1D55}" type="presParOf" srcId="{1CF9F25E-817D-43EE-806C-55FDBAEB28E2}" destId="{DB02BA50-B37F-4DA9-9606-5038DA775443}" srcOrd="2" destOrd="0" presId="urn:microsoft.com/office/officeart/2005/8/layout/gear1"/>
    <dgm:cxn modelId="{23BEFB99-12D3-4576-8397-1C84B8B9C7E4}" type="presParOf" srcId="{1CF9F25E-817D-43EE-806C-55FDBAEB28E2}" destId="{DA202C5A-799E-4289-B97C-57C2619C1829}" srcOrd="3" destOrd="0" presId="urn:microsoft.com/office/officeart/2005/8/layout/gear1"/>
    <dgm:cxn modelId="{D4F06FCC-3437-457C-9F88-58CA44A59CAF}" type="presParOf" srcId="{1CF9F25E-817D-43EE-806C-55FDBAEB28E2}" destId="{ACFE51AA-6077-4E59-83C6-B2CEC81CB1BD}" srcOrd="4" destOrd="0" presId="urn:microsoft.com/office/officeart/2005/8/layout/gear1"/>
    <dgm:cxn modelId="{87EA7193-9F37-4987-9C10-3C739B5291DD}" type="presParOf" srcId="{1CF9F25E-817D-43EE-806C-55FDBAEB28E2}" destId="{9274383B-A779-4838-9EB1-E7ACD128D3D1}" srcOrd="5" destOrd="0" presId="urn:microsoft.com/office/officeart/2005/8/layout/gear1"/>
    <dgm:cxn modelId="{B5A1BB32-E124-4617-B542-0D6761156A99}" type="presParOf" srcId="{1CF9F25E-817D-43EE-806C-55FDBAEB28E2}" destId="{A271A1D7-9957-4419-8B02-9D3B012A6194}" srcOrd="6" destOrd="0" presId="urn:microsoft.com/office/officeart/2005/8/layout/gear1"/>
    <dgm:cxn modelId="{827EDA31-B991-4F84-B634-EA4A9C67AB57}" type="presParOf" srcId="{1CF9F25E-817D-43EE-806C-55FDBAEB28E2}" destId="{B467A57F-A116-46DA-B388-56935D5EBF70}" srcOrd="7" destOrd="0" presId="urn:microsoft.com/office/officeart/2005/8/layout/gear1"/>
    <dgm:cxn modelId="{B7CE9F89-3611-4C34-86BA-ADDFDFD848DC}" type="presParOf" srcId="{1CF9F25E-817D-43EE-806C-55FDBAEB28E2}" destId="{A0DE3EB7-D28B-4A91-B625-5380E4D875B8}" srcOrd="8" destOrd="0" presId="urn:microsoft.com/office/officeart/2005/8/layout/gear1"/>
    <dgm:cxn modelId="{072513B9-F4A3-4161-A5EC-9BDDB2D4B047}" type="presParOf" srcId="{1CF9F25E-817D-43EE-806C-55FDBAEB28E2}" destId="{8332AB17-6770-4C71-AAA8-76172A238227}" srcOrd="9" destOrd="0" presId="urn:microsoft.com/office/officeart/2005/8/layout/gear1"/>
    <dgm:cxn modelId="{D39CB031-084F-4F34-A2B2-3E9E11ED12C1}" type="presParOf" srcId="{1CF9F25E-817D-43EE-806C-55FDBAEB28E2}" destId="{88935EFB-2B3A-46F0-82E6-CC8AC85192F5}" srcOrd="10" destOrd="0" presId="urn:microsoft.com/office/officeart/2005/8/layout/gear1"/>
    <dgm:cxn modelId="{4A846132-7F02-4464-923D-CE8231A55DD1}" type="presParOf" srcId="{1CF9F25E-817D-43EE-806C-55FDBAEB28E2}" destId="{BF7BE4F0-F905-4F03-AADE-7657BC86D170}" srcOrd="11" destOrd="0" presId="urn:microsoft.com/office/officeart/2005/8/layout/gear1"/>
    <dgm:cxn modelId="{C5474352-8BE9-4680-A645-5182A5E19F5B}" type="presParOf" srcId="{1CF9F25E-817D-43EE-806C-55FDBAEB28E2}" destId="{A264ACD4-F277-42B4-8098-7FAD6D59F7F2}"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CF239-3D8F-4C52-BE91-DB39429ED543}">
      <dsp:nvSpPr>
        <dsp:cNvPr id="0" name=""/>
        <dsp:cNvSpPr/>
      </dsp:nvSpPr>
      <dsp:spPr>
        <a:xfrm>
          <a:off x="2904744" y="2586089"/>
          <a:ext cx="3160775" cy="3160775"/>
        </a:xfrm>
        <a:prstGeom prst="gear9">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92% of eligible schools with enhanced connectivity (10/100Mbps) through a mostly-fibre deployment (c. £20m)</a:t>
          </a:r>
          <a:br>
            <a:rPr lang="en-GB" sz="1500" kern="1200" dirty="0" smtClean="0"/>
          </a:br>
          <a:endParaRPr lang="en-GB" sz="1500" kern="1200" dirty="0"/>
        </a:p>
      </dsp:txBody>
      <dsp:txXfrm>
        <a:off x="3540200" y="3326485"/>
        <a:ext cx="1889863" cy="1624704"/>
      </dsp:txXfrm>
    </dsp:sp>
    <dsp:sp modelId="{DA202C5A-799E-4289-B97C-57C2619C1829}">
      <dsp:nvSpPr>
        <dsp:cNvPr id="0" name=""/>
        <dsp:cNvSpPr/>
      </dsp:nvSpPr>
      <dsp:spPr>
        <a:xfrm>
          <a:off x="1065747" y="1838996"/>
          <a:ext cx="2298746" cy="2298746"/>
        </a:xfrm>
        <a:prstGeom prst="gear6">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96% of schools with improved </a:t>
          </a:r>
          <a:br>
            <a:rPr lang="en-GB" sz="1500" kern="1200" dirty="0" smtClean="0"/>
          </a:br>
          <a:r>
            <a:rPr lang="en-GB" sz="1500" kern="1200" dirty="0" smtClean="0"/>
            <a:t>Wi-Fi (£18m)</a:t>
          </a:r>
          <a:endParaRPr lang="en-GB" sz="1500" kern="1200" dirty="0"/>
        </a:p>
      </dsp:txBody>
      <dsp:txXfrm>
        <a:off x="1644463" y="2421210"/>
        <a:ext cx="1141314" cy="1134318"/>
      </dsp:txXfrm>
    </dsp:sp>
    <dsp:sp modelId="{A271A1D7-9957-4419-8B02-9D3B012A6194}">
      <dsp:nvSpPr>
        <dsp:cNvPr id="0" name=""/>
        <dsp:cNvSpPr/>
      </dsp:nvSpPr>
      <dsp:spPr>
        <a:xfrm rot="20700000">
          <a:off x="2353279" y="253096"/>
          <a:ext cx="2252301" cy="2252301"/>
        </a:xfrm>
        <a:prstGeom prst="gear6">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All local authorities with improved core connectivity </a:t>
          </a:r>
          <a:br>
            <a:rPr lang="en-GB" sz="1500" kern="1200" dirty="0" smtClean="0"/>
          </a:br>
          <a:r>
            <a:rPr lang="en-GB" sz="1500" kern="1200" dirty="0" smtClean="0"/>
            <a:t>(up to 1Gbps)</a:t>
          </a:r>
          <a:endParaRPr lang="en-GB" sz="1500" kern="1200" dirty="0"/>
        </a:p>
      </dsp:txBody>
      <dsp:txXfrm rot="-20700000">
        <a:off x="2847275" y="747092"/>
        <a:ext cx="1264310" cy="1264310"/>
      </dsp:txXfrm>
    </dsp:sp>
    <dsp:sp modelId="{88935EFB-2B3A-46F0-82E6-CC8AC85192F5}">
      <dsp:nvSpPr>
        <dsp:cNvPr id="0" name=""/>
        <dsp:cNvSpPr/>
      </dsp:nvSpPr>
      <dsp:spPr>
        <a:xfrm>
          <a:off x="2679109" y="2099167"/>
          <a:ext cx="4045792" cy="4045792"/>
        </a:xfrm>
        <a:prstGeom prst="circularArrow">
          <a:avLst>
            <a:gd name="adj1" fmla="val 4687"/>
            <a:gd name="adj2" fmla="val 299029"/>
            <a:gd name="adj3" fmla="val 2543967"/>
            <a:gd name="adj4" fmla="val 15802635"/>
            <a:gd name="adj5" fmla="val 546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7BE4F0-F905-4F03-AADE-7657BC86D170}">
      <dsp:nvSpPr>
        <dsp:cNvPr id="0" name=""/>
        <dsp:cNvSpPr/>
      </dsp:nvSpPr>
      <dsp:spPr>
        <a:xfrm>
          <a:off x="658643" y="1323708"/>
          <a:ext cx="2939521" cy="2939521"/>
        </a:xfrm>
        <a:prstGeom prst="leftCircularArrow">
          <a:avLst>
            <a:gd name="adj1" fmla="val 6452"/>
            <a:gd name="adj2" fmla="val 429999"/>
            <a:gd name="adj3" fmla="val 10489124"/>
            <a:gd name="adj4" fmla="val 14837806"/>
            <a:gd name="adj5" fmla="val 752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64ACD4-F277-42B4-8098-7FAD6D59F7F2}">
      <dsp:nvSpPr>
        <dsp:cNvPr id="0" name=""/>
        <dsp:cNvSpPr/>
      </dsp:nvSpPr>
      <dsp:spPr>
        <a:xfrm>
          <a:off x="1832299" y="-246905"/>
          <a:ext cx="3169396" cy="3169396"/>
        </a:xfrm>
        <a:prstGeom prst="circularArrow">
          <a:avLst>
            <a:gd name="adj1" fmla="val 5984"/>
            <a:gd name="adj2" fmla="val 394124"/>
            <a:gd name="adj3" fmla="val 13313824"/>
            <a:gd name="adj4" fmla="val 10508221"/>
            <a:gd name="adj5" fmla="val 6981"/>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dirty="0">
                <a:latin typeface="Arial" charset="-52"/>
                <a:ea typeface="ＭＳ Ｐゴシック" charset="-128"/>
                <a:cs typeface="ＭＳ Ｐゴシック" charset="-128"/>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dirty="0">
                <a:latin typeface="Arial" charset="-52"/>
                <a:ea typeface="ＭＳ Ｐゴシック" charset="-128"/>
                <a:cs typeface="ＭＳ Ｐゴシック" charset="-128"/>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dirty="0">
                <a:latin typeface="Arial" charset="-52"/>
                <a:ea typeface="ＭＳ Ｐゴシック" charset="-128"/>
                <a:cs typeface="ＭＳ Ｐゴシック" charset="-128"/>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3C4A3FBE-9ABD-434F-967F-CE8C7E9E6660}" type="slidenum">
              <a:rPr lang="en-US"/>
              <a:pPr>
                <a:defRPr/>
              </a:pPr>
              <a:t>‹#›</a:t>
            </a:fld>
            <a:endParaRPr lang="en-US" dirty="0"/>
          </a:p>
        </p:txBody>
      </p:sp>
    </p:spTree>
    <p:extLst>
      <p:ext uri="{BB962C8B-B14F-4D97-AF65-F5344CB8AC3E}">
        <p14:creationId xmlns:p14="http://schemas.microsoft.com/office/powerpoint/2010/main" val="9847262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52"/>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52"/>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52"/>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52"/>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52"/>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ADC0E23-6C9B-4575-AB0A-28CEA55560A4}" type="slidenum">
              <a:rPr lang="en-US" altLang="en-US" sz="1200" smtClean="0"/>
              <a:pPr/>
              <a:t>1</a:t>
            </a:fld>
            <a:endParaRPr lang="en-US" altLang="en-US" sz="1200" smtClean="0"/>
          </a:p>
        </p:txBody>
      </p:sp>
      <p:sp>
        <p:nvSpPr>
          <p:cNvPr id="317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5AE82CF0-99FC-4563-A1BB-33E5CC85F42C}" type="slidenum">
              <a:rPr lang="en-US" altLang="en-US" sz="1200">
                <a:latin typeface="Times" pitchFamily="18" charset="0"/>
              </a:rPr>
              <a:pPr algn="r"/>
              <a:t>1</a:t>
            </a:fld>
            <a:endParaRPr lang="en-US" altLang="en-US" sz="1200">
              <a:latin typeface="Times" pitchFamily="18" charset="0"/>
            </a:endParaRP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C4A3FBE-9ABD-434F-967F-CE8C7E9E6660}" type="slidenum">
              <a:rPr lang="en-US" smtClean="0"/>
              <a:pPr>
                <a:defRPr/>
              </a:pPr>
              <a:t>28</a:t>
            </a:fld>
            <a:endParaRPr lang="en-US" dirty="0"/>
          </a:p>
        </p:txBody>
      </p:sp>
    </p:spTree>
    <p:extLst>
      <p:ext uri="{BB962C8B-B14F-4D97-AF65-F5344CB8AC3E}">
        <p14:creationId xmlns:p14="http://schemas.microsoft.com/office/powerpoint/2010/main" val="3640167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531866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531866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500" smtClean="0">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53186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a typeface="ＭＳ Ｐゴシック" pitchFamily="34" charset="-128"/>
            </a:endParaRPr>
          </a:p>
        </p:txBody>
      </p:sp>
    </p:spTree>
    <p:extLst>
      <p:ext uri="{BB962C8B-B14F-4D97-AF65-F5344CB8AC3E}">
        <p14:creationId xmlns:p14="http://schemas.microsoft.com/office/powerpoint/2010/main" val="2885925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39EFC60-4A83-4902-92F8-AEFAAA970EF6}" type="slidenum">
              <a:rPr lang="en-US" smtClean="0"/>
              <a:pPr>
                <a:defRPr/>
              </a:pPr>
              <a:t>4</a:t>
            </a:fld>
            <a:endParaRPr lang="en-US" dirty="0"/>
          </a:p>
        </p:txBody>
      </p:sp>
    </p:spTree>
    <p:extLst>
      <p:ext uri="{BB962C8B-B14F-4D97-AF65-F5344CB8AC3E}">
        <p14:creationId xmlns:p14="http://schemas.microsoft.com/office/powerpoint/2010/main" val="2362276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charset="0"/>
              <a:ea typeface="ＭＳ Ｐゴシック" pitchFamily="34" charset="-128"/>
            </a:endParaRPr>
          </a:p>
        </p:txBody>
      </p:sp>
    </p:spTree>
    <p:extLst>
      <p:ext uri="{BB962C8B-B14F-4D97-AF65-F5344CB8AC3E}">
        <p14:creationId xmlns:p14="http://schemas.microsoft.com/office/powerpoint/2010/main" val="4262215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39EFC60-4A83-4902-92F8-AEFAAA970EF6}" type="slidenum">
              <a:rPr lang="en-US" smtClean="0"/>
              <a:pPr>
                <a:defRPr/>
              </a:pPr>
              <a:t>12</a:t>
            </a:fld>
            <a:endParaRPr lang="en-US" dirty="0"/>
          </a:p>
        </p:txBody>
      </p:sp>
    </p:spTree>
    <p:extLst>
      <p:ext uri="{BB962C8B-B14F-4D97-AF65-F5344CB8AC3E}">
        <p14:creationId xmlns:p14="http://schemas.microsoft.com/office/powerpoint/2010/main" val="2362276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39EFC60-4A83-4902-92F8-AEFAAA970EF6}" type="slidenum">
              <a:rPr lang="en-US" smtClean="0"/>
              <a:pPr>
                <a:defRPr/>
              </a:pPr>
              <a:t>13</a:t>
            </a:fld>
            <a:endParaRPr lang="en-US" dirty="0"/>
          </a:p>
        </p:txBody>
      </p:sp>
    </p:spTree>
    <p:extLst>
      <p:ext uri="{BB962C8B-B14F-4D97-AF65-F5344CB8AC3E}">
        <p14:creationId xmlns:p14="http://schemas.microsoft.com/office/powerpoint/2010/main" val="2362276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39EFC60-4A83-4902-92F8-AEFAAA970EF6}" type="slidenum">
              <a:rPr lang="en-US" smtClean="0"/>
              <a:pPr>
                <a:defRPr/>
              </a:pPr>
              <a:t>14</a:t>
            </a:fld>
            <a:endParaRPr lang="en-US" dirty="0"/>
          </a:p>
        </p:txBody>
      </p:sp>
    </p:spTree>
    <p:extLst>
      <p:ext uri="{BB962C8B-B14F-4D97-AF65-F5344CB8AC3E}">
        <p14:creationId xmlns:p14="http://schemas.microsoft.com/office/powerpoint/2010/main" val="3498155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724240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5466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091492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55380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958909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007176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512047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Tree>
    <p:extLst>
      <p:ext uri="{BB962C8B-B14F-4D97-AF65-F5344CB8AC3E}">
        <p14:creationId xmlns:p14="http://schemas.microsoft.com/office/powerpoint/2010/main" val="335328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26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85805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970107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52"/>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52"/>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52"/>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llgc.org.uk/en/"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hyperlink" Target="mailto:ateacher@hwbmail.net"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mailto:ateacher@aschool.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61200" y="0"/>
            <a:ext cx="20828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02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5"/>
          <p:cNvSpPr txBox="1">
            <a:spLocks noChangeArrowheads="1"/>
          </p:cNvSpPr>
          <p:nvPr/>
        </p:nvSpPr>
        <p:spPr bwMode="auto">
          <a:xfrm>
            <a:off x="738188" y="1231900"/>
            <a:ext cx="81280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4400" dirty="0"/>
              <a:t>Welsh Government</a:t>
            </a:r>
            <a:endParaRPr lang="en-GB" altLang="en-US" sz="4400" dirty="0">
              <a:latin typeface="Times" pitchFamily="18" charset="0"/>
            </a:endParaRPr>
          </a:p>
          <a:p>
            <a:endParaRPr lang="en-US" altLang="en-US" sz="3200" dirty="0"/>
          </a:p>
          <a:p>
            <a:r>
              <a:rPr lang="en-US" altLang="en-US" sz="4400" b="1" dirty="0"/>
              <a:t>Learning in Digital </a:t>
            </a:r>
          </a:p>
          <a:p>
            <a:r>
              <a:rPr lang="en-US" altLang="en-US" sz="4400" b="1" dirty="0"/>
              <a:t>Wales update</a:t>
            </a:r>
          </a:p>
          <a:p>
            <a:endParaRPr lang="en-GB" altLang="en-US" sz="3200" b="1" dirty="0"/>
          </a:p>
          <a:p>
            <a:r>
              <a:rPr lang="en-US" altLang="en-US" sz="4400" dirty="0" smtClean="0"/>
              <a:t>Software Development Forum</a:t>
            </a:r>
          </a:p>
          <a:p>
            <a:r>
              <a:rPr lang="en-US" altLang="en-US" sz="4400" dirty="0" smtClean="0"/>
              <a:t>2 June 2015</a:t>
            </a:r>
            <a:endParaRPr lang="en-US" altLang="en-US" sz="4400" dirty="0"/>
          </a:p>
        </p:txBody>
      </p:sp>
      <p:sp>
        <p:nvSpPr>
          <p:cNvPr id="2053" name="Text Box 8"/>
          <p:cNvSpPr txBox="1">
            <a:spLocks noChangeArrowheads="1"/>
          </p:cNvSpPr>
          <p:nvPr/>
        </p:nvSpPr>
        <p:spPr bwMode="auto">
          <a:xfrm>
            <a:off x="542925" y="1993900"/>
            <a:ext cx="7673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GB" altLang="en-US" sz="3200">
              <a:latin typeface="Times"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8"/>
            <a:ext cx="8229600" cy="1143000"/>
          </a:xfrm>
        </p:spPr>
        <p:txBody>
          <a:bodyPr/>
          <a:lstStyle/>
          <a:p>
            <a:pPr algn="l"/>
            <a:r>
              <a:rPr lang="en-GB" sz="3600" dirty="0" smtClean="0"/>
              <a:t>Additional tools and content available through Hwb</a:t>
            </a:r>
            <a:endParaRPr lang="en-GB" sz="3600" dirty="0"/>
          </a:p>
        </p:txBody>
      </p:sp>
      <p:sp>
        <p:nvSpPr>
          <p:cNvPr id="3" name="Content Placeholder 2"/>
          <p:cNvSpPr>
            <a:spLocks noGrp="1"/>
          </p:cNvSpPr>
          <p:nvPr>
            <p:ph idx="1"/>
          </p:nvPr>
        </p:nvSpPr>
        <p:spPr>
          <a:xfrm>
            <a:off x="457200" y="2003610"/>
            <a:ext cx="8229600" cy="4525963"/>
          </a:xfrm>
        </p:spPr>
        <p:txBody>
          <a:bodyPr/>
          <a:lstStyle/>
          <a:p>
            <a:r>
              <a:rPr lang="en-GB" dirty="0" smtClean="0"/>
              <a:t>Just2easy</a:t>
            </a:r>
          </a:p>
          <a:p>
            <a:endParaRPr lang="en-GB" dirty="0" smtClean="0"/>
          </a:p>
          <a:p>
            <a:r>
              <a:rPr lang="en-GB" dirty="0" smtClean="0"/>
              <a:t>Encyclopaedia Britannica</a:t>
            </a:r>
          </a:p>
          <a:p>
            <a:endParaRPr lang="en-GB" dirty="0"/>
          </a:p>
          <a:p>
            <a:r>
              <a:rPr lang="en-GB" dirty="0" smtClean="0"/>
              <a:t>360 degree safe Cymru</a:t>
            </a:r>
          </a:p>
          <a:p>
            <a:endParaRPr lang="en-GB" dirty="0" smtClean="0"/>
          </a:p>
          <a:p>
            <a:r>
              <a:rPr lang="en-GB" dirty="0" smtClean="0"/>
              <a:t>Premium content</a:t>
            </a:r>
          </a:p>
          <a:p>
            <a:endParaRPr lang="en-GB" dirty="0" smtClean="0"/>
          </a:p>
        </p:txBody>
      </p:sp>
      <p:pic>
        <p:nvPicPr>
          <p:cNvPr id="1030" name="Picture 6" descr="http://www.lgfl.net/SiteCollectionImages/Content%20Related%20Images/J2E/Content-Logo.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20148" y="1772955"/>
            <a:ext cx="225742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britannicaindia.com/image/post/LOGO_registered-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51607" y="3004482"/>
            <a:ext cx="1482912" cy="9756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archiveswales.org.uk/typo3temp/pics/f3662bf4e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53972" y="5876138"/>
            <a:ext cx="1605056" cy="46814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ink to homepage">
            <a:hlinkClick r:id="rId5" tooltip="Home"/>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453972" y="5277743"/>
            <a:ext cx="29718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360 degree safe Cymru Log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09561" y="4238728"/>
            <a:ext cx="1172583" cy="844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859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33950" y="3733800"/>
            <a:ext cx="3858813" cy="26668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8500" y="3733801"/>
            <a:ext cx="3858813" cy="2666822"/>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80734" y="215900"/>
            <a:ext cx="4182533" cy="3136900"/>
          </a:xfrm>
          <a:prstGeom prst="rect">
            <a:avLst/>
          </a:prstGeom>
        </p:spPr>
      </p:pic>
    </p:spTree>
    <p:extLst>
      <p:ext uri="{BB962C8B-B14F-4D97-AF65-F5344CB8AC3E}">
        <p14:creationId xmlns:p14="http://schemas.microsoft.com/office/powerpoint/2010/main" val="1869815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28492" y="640355"/>
            <a:ext cx="3921378" cy="1200329"/>
          </a:xfrm>
          <a:prstGeom prst="rect">
            <a:avLst/>
          </a:prstGeom>
          <a:noFill/>
        </p:spPr>
        <p:txBody>
          <a:bodyPr wrap="square" rtlCol="0">
            <a:spAutoFit/>
          </a:bodyPr>
          <a:lstStyle/>
          <a:p>
            <a:r>
              <a:rPr lang="en-GB" b="1" dirty="0" smtClean="0"/>
              <a:t>Hwb+ </a:t>
            </a:r>
            <a:r>
              <a:rPr lang="en-GB" b="1" dirty="0"/>
              <a:t>s</a:t>
            </a:r>
            <a:r>
              <a:rPr lang="en-GB" b="1" dirty="0" smtClean="0"/>
              <a:t>tatistics</a:t>
            </a:r>
            <a:br>
              <a:rPr lang="en-GB" b="1" dirty="0" smtClean="0"/>
            </a:br>
            <a:endParaRPr lang="en-GB" b="1" dirty="0" smtClean="0"/>
          </a:p>
          <a:p>
            <a:pPr marL="342900" indent="-342900">
              <a:buFont typeface="Arial" panose="020B0604020202020204" pitchFamily="34" charset="0"/>
              <a:buChar char="•"/>
            </a:pPr>
            <a:r>
              <a:rPr lang="en-GB" dirty="0" smtClean="0"/>
              <a:t>535,539 </a:t>
            </a:r>
            <a:r>
              <a:rPr lang="en-GB" dirty="0" smtClean="0"/>
              <a:t>accounts active</a:t>
            </a:r>
          </a:p>
        </p:txBody>
      </p:sp>
      <p:graphicFrame>
        <p:nvGraphicFramePr>
          <p:cNvPr id="4" name="Table 3"/>
          <p:cNvGraphicFramePr>
            <a:graphicFrameLocks noGrp="1"/>
          </p:cNvGraphicFramePr>
          <p:nvPr>
            <p:extLst>
              <p:ext uri="{D42A27DB-BD31-4B8C-83A1-F6EECF244321}">
                <p14:modId xmlns:p14="http://schemas.microsoft.com/office/powerpoint/2010/main" val="3761503892"/>
              </p:ext>
            </p:extLst>
          </p:nvPr>
        </p:nvGraphicFramePr>
        <p:xfrm>
          <a:off x="5284694" y="1872589"/>
          <a:ext cx="3765176" cy="2312894"/>
        </p:xfrm>
        <a:graphic>
          <a:graphicData uri="http://schemas.openxmlformats.org/drawingml/2006/table">
            <a:tbl>
              <a:tblPr firstRow="1" bandRow="1">
                <a:tableStyleId>{2D5ABB26-0587-4C30-8999-92F81FD0307C}</a:tableStyleId>
              </a:tblPr>
              <a:tblGrid>
                <a:gridCol w="3765176"/>
              </a:tblGrid>
              <a:tr h="47064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t>April</a:t>
                      </a:r>
                      <a:r>
                        <a:rPr lang="en-GB" b="1" baseline="0" dirty="0" smtClean="0"/>
                        <a:t> </a:t>
                      </a:r>
                      <a:r>
                        <a:rPr lang="en-GB" b="1" baseline="0" dirty="0" smtClean="0"/>
                        <a:t>2015</a:t>
                      </a:r>
                      <a:endParaRPr lang="en-GB"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b="1" dirty="0" smtClean="0"/>
                    </a:p>
                  </a:txBody>
                  <a:tcPr/>
                </a:tc>
              </a:tr>
              <a:tr h="484094">
                <a:tc>
                  <a:txBody>
                    <a:bodyPr/>
                    <a:lstStyle/>
                    <a:p>
                      <a:r>
                        <a:rPr lang="en-GB" dirty="0" smtClean="0"/>
                        <a:t>Total page views</a:t>
                      </a:r>
                      <a:r>
                        <a:rPr lang="en-GB" baseline="0" dirty="0" smtClean="0"/>
                        <a:t> – </a:t>
                      </a:r>
                      <a:r>
                        <a:rPr lang="en-GB" baseline="0" dirty="0" smtClean="0"/>
                        <a:t>313,800</a:t>
                      </a:r>
                      <a:endParaRPr lang="en-GB" dirty="0"/>
                    </a:p>
                  </a:txBody>
                  <a:tcPr/>
                </a:tc>
              </a:tr>
              <a:tr h="457200">
                <a:tc>
                  <a:txBody>
                    <a:bodyPr/>
                    <a:lstStyle/>
                    <a:p>
                      <a:r>
                        <a:rPr lang="en-GB" dirty="0" smtClean="0"/>
                        <a:t>Logins</a:t>
                      </a:r>
                      <a:r>
                        <a:rPr lang="en-GB" baseline="0" dirty="0" smtClean="0"/>
                        <a:t> – </a:t>
                      </a:r>
                      <a:r>
                        <a:rPr lang="en-GB" baseline="0" dirty="0" smtClean="0"/>
                        <a:t>108,505</a:t>
                      </a:r>
                      <a:endParaRPr lang="en-GB" baseline="0" dirty="0" smtClean="0"/>
                    </a:p>
                  </a:txBody>
                  <a:tcPr/>
                </a:tc>
              </a:tr>
              <a:tr h="457200">
                <a:tc>
                  <a:txBody>
                    <a:bodyPr/>
                    <a:lstStyle/>
                    <a:p>
                      <a:r>
                        <a:rPr lang="en-GB" baseline="0" dirty="0" smtClean="0"/>
                        <a:t>More than 10 logins </a:t>
                      </a:r>
                      <a:r>
                        <a:rPr lang="en-GB" baseline="0" dirty="0" smtClean="0"/>
                        <a:t>– 582 </a:t>
                      </a:r>
                      <a:r>
                        <a:rPr lang="en-GB" baseline="0" dirty="0" smtClean="0"/>
                        <a:t>schools</a:t>
                      </a:r>
                    </a:p>
                  </a:txBody>
                  <a:tcPr/>
                </a:tc>
              </a:tr>
            </a:tbl>
          </a:graphicData>
        </a:graphic>
      </p:graphicFrame>
      <p:pic>
        <p:nvPicPr>
          <p:cNvPr id="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1717" y="652463"/>
            <a:ext cx="4676775" cy="5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78824" y="4227617"/>
            <a:ext cx="3765176" cy="2308324"/>
          </a:xfrm>
          <a:prstGeom prst="rect">
            <a:avLst/>
          </a:prstGeom>
          <a:noFill/>
        </p:spPr>
        <p:txBody>
          <a:bodyPr wrap="square" rtlCol="0">
            <a:spAutoFit/>
          </a:bodyPr>
          <a:lstStyle/>
          <a:p>
            <a:endParaRPr lang="en-GB" b="1" dirty="0" smtClean="0"/>
          </a:p>
          <a:p>
            <a:r>
              <a:rPr lang="en-GB" b="1" dirty="0" smtClean="0"/>
              <a:t>Hwb+ Developments</a:t>
            </a:r>
          </a:p>
          <a:p>
            <a:pPr marL="342900" indent="-342900">
              <a:buFont typeface="Arial" panose="020B0604020202020204" pitchFamily="34" charset="0"/>
              <a:buChar char="•"/>
            </a:pPr>
            <a:r>
              <a:rPr lang="en-GB" dirty="0" smtClean="0"/>
              <a:t>Governors</a:t>
            </a:r>
          </a:p>
          <a:p>
            <a:pPr marL="342900" indent="-342900">
              <a:buFont typeface="Arial" panose="020B0604020202020204" pitchFamily="34" charset="0"/>
              <a:buChar char="•"/>
            </a:pPr>
            <a:r>
              <a:rPr lang="en-GB" dirty="0" smtClean="0"/>
              <a:t>Parents (additional service)</a:t>
            </a:r>
          </a:p>
          <a:p>
            <a:pPr marL="342900" indent="-342900">
              <a:buFont typeface="Arial" panose="020B0604020202020204" pitchFamily="34" charset="0"/>
              <a:buChar char="•"/>
            </a:pPr>
            <a:endParaRPr lang="en-GB" dirty="0" smtClean="0"/>
          </a:p>
        </p:txBody>
      </p:sp>
    </p:spTree>
    <p:extLst>
      <p:ext uri="{BB962C8B-B14F-4D97-AF65-F5344CB8AC3E}">
        <p14:creationId xmlns:p14="http://schemas.microsoft.com/office/powerpoint/2010/main" val="327795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9479" y="183812"/>
            <a:ext cx="3921378" cy="584775"/>
          </a:xfrm>
          <a:prstGeom prst="rect">
            <a:avLst/>
          </a:prstGeom>
          <a:noFill/>
        </p:spPr>
        <p:txBody>
          <a:bodyPr wrap="square" rtlCol="0">
            <a:spAutoFit/>
          </a:bodyPr>
          <a:lstStyle/>
          <a:p>
            <a:r>
              <a:rPr lang="en-GB" sz="3200" b="1" dirty="0" smtClean="0"/>
              <a:t>Governors</a:t>
            </a:r>
            <a:endParaRPr lang="en-GB" sz="3200" dirty="0" smtClean="0"/>
          </a:p>
        </p:txBody>
      </p:sp>
      <p:sp>
        <p:nvSpPr>
          <p:cNvPr id="5" name="TextBox 4"/>
          <p:cNvSpPr txBox="1"/>
          <p:nvPr/>
        </p:nvSpPr>
        <p:spPr>
          <a:xfrm>
            <a:off x="6442442" y="1406960"/>
            <a:ext cx="2543903" cy="3724096"/>
          </a:xfrm>
          <a:prstGeom prst="rect">
            <a:avLst/>
          </a:prstGeom>
          <a:noFill/>
        </p:spPr>
        <p:txBody>
          <a:bodyPr wrap="square" rtlCol="0">
            <a:spAutoFit/>
          </a:bodyPr>
          <a:lstStyle/>
          <a:p>
            <a:r>
              <a:rPr lang="en-GB" dirty="0" smtClean="0"/>
              <a:t>Pilot took place during March, with two schools:</a:t>
            </a:r>
          </a:p>
          <a:p>
            <a:endParaRPr lang="en-GB" dirty="0" smtClean="0"/>
          </a:p>
          <a:p>
            <a:pPr marL="342900" indent="-342900">
              <a:buFont typeface="Arial" panose="020B0604020202020204" pitchFamily="34" charset="0"/>
              <a:buChar char="•"/>
            </a:pPr>
            <a:r>
              <a:rPr lang="en-GB" sz="2000" dirty="0"/>
              <a:t>Hendredenny Park Primary </a:t>
            </a:r>
            <a:r>
              <a:rPr lang="en-GB" sz="2000" dirty="0" smtClean="0"/>
              <a:t>(Caerphilly)</a:t>
            </a:r>
            <a:br>
              <a:rPr lang="en-GB" sz="2000" dirty="0" smtClean="0"/>
            </a:br>
            <a:endParaRPr lang="en-GB" sz="2000" dirty="0" smtClean="0"/>
          </a:p>
          <a:p>
            <a:pPr marL="342900" indent="-342900">
              <a:buFont typeface="Arial" panose="020B0604020202020204" pitchFamily="34" charset="0"/>
              <a:buChar char="•"/>
            </a:pPr>
            <a:r>
              <a:rPr lang="en-GB" sz="2000" dirty="0"/>
              <a:t>Welshpool High School </a:t>
            </a:r>
            <a:r>
              <a:rPr lang="en-GB" sz="2000" dirty="0" smtClean="0"/>
              <a:t/>
            </a:r>
            <a:br>
              <a:rPr lang="en-GB" sz="2000" dirty="0" smtClean="0"/>
            </a:br>
            <a:r>
              <a:rPr lang="en-GB" sz="2000" dirty="0" smtClean="0"/>
              <a:t>(Powys)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9479" y="864048"/>
            <a:ext cx="5922963" cy="555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332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8982" y="990244"/>
            <a:ext cx="5453514" cy="5632311"/>
          </a:xfrm>
          <a:prstGeom prst="rect">
            <a:avLst/>
          </a:prstGeom>
        </p:spPr>
        <p:txBody>
          <a:bodyPr wrap="square">
            <a:spAutoFit/>
          </a:bodyPr>
          <a:lstStyle/>
          <a:p>
            <a:r>
              <a:rPr lang="en-GB" b="1" dirty="0" smtClean="0"/>
              <a:t>Modules</a:t>
            </a:r>
          </a:p>
          <a:p>
            <a:endParaRPr lang="en-GB" b="1" dirty="0" smtClean="0"/>
          </a:p>
          <a:p>
            <a:pPr marL="457200" lvl="0" indent="-457200">
              <a:buFont typeface="Arial" panose="020B0604020202020204" pitchFamily="34" charset="0"/>
              <a:buChar char="•"/>
            </a:pPr>
            <a:r>
              <a:rPr lang="en-GB" dirty="0" smtClean="0"/>
              <a:t>Getting </a:t>
            </a:r>
            <a:r>
              <a:rPr lang="en-GB" dirty="0"/>
              <a:t>started with Hwb+ </a:t>
            </a:r>
          </a:p>
          <a:p>
            <a:pPr marL="457200" lvl="0" indent="-457200">
              <a:buFont typeface="Arial" panose="020B0604020202020204" pitchFamily="34" charset="0"/>
              <a:buChar char="•"/>
            </a:pPr>
            <a:r>
              <a:rPr lang="en-GB" dirty="0"/>
              <a:t>Supporting literacy within the LNF 1 &amp; 2</a:t>
            </a:r>
          </a:p>
          <a:p>
            <a:pPr marL="457200" lvl="0" indent="-457200">
              <a:buFont typeface="Arial" panose="020B0604020202020204" pitchFamily="34" charset="0"/>
              <a:buChar char="•"/>
            </a:pPr>
            <a:r>
              <a:rPr lang="en-GB" dirty="0"/>
              <a:t>Supporting numeracy within the LNF </a:t>
            </a:r>
          </a:p>
          <a:p>
            <a:pPr marL="457200" lvl="0" indent="-457200">
              <a:buFont typeface="Arial" panose="020B0604020202020204" pitchFamily="34" charset="0"/>
              <a:buChar char="•"/>
            </a:pPr>
            <a:r>
              <a:rPr lang="en-GB" dirty="0"/>
              <a:t>Office 365 </a:t>
            </a:r>
          </a:p>
          <a:p>
            <a:pPr marL="457200" lvl="0" indent="-457200">
              <a:buFont typeface="Arial" panose="020B0604020202020204" pitchFamily="34" charset="0"/>
              <a:buChar char="•"/>
            </a:pPr>
            <a:r>
              <a:rPr lang="en-GB" dirty="0"/>
              <a:t>A strategic approach to Hwb+ for school leaders </a:t>
            </a:r>
          </a:p>
          <a:p>
            <a:pPr marL="457200" lvl="0" indent="-457200">
              <a:buFont typeface="Arial" panose="020B0604020202020204" pitchFamily="34" charset="0"/>
              <a:buChar char="•"/>
            </a:pPr>
            <a:r>
              <a:rPr lang="en-GB" dirty="0" smtClean="0"/>
              <a:t>Advanced </a:t>
            </a:r>
            <a:r>
              <a:rPr lang="en-GB" dirty="0"/>
              <a:t>Hwb+ </a:t>
            </a:r>
          </a:p>
          <a:p>
            <a:pPr marL="457200" lvl="0" indent="-457200">
              <a:buFont typeface="Arial" panose="020B0604020202020204" pitchFamily="34" charset="0"/>
              <a:buChar char="•"/>
            </a:pPr>
            <a:r>
              <a:rPr lang="en-GB" dirty="0"/>
              <a:t>Hwb+ and the paperless classroom </a:t>
            </a:r>
          </a:p>
          <a:p>
            <a:pPr marL="457200" lvl="0" indent="-457200">
              <a:buFont typeface="Arial" panose="020B0604020202020204" pitchFamily="34" charset="0"/>
              <a:buChar char="•"/>
            </a:pPr>
            <a:r>
              <a:rPr lang="en-GB" dirty="0"/>
              <a:t>Staff </a:t>
            </a:r>
            <a:r>
              <a:rPr lang="en-GB" dirty="0" smtClean="0"/>
              <a:t>communication</a:t>
            </a:r>
            <a:endParaRPr lang="en-GB" dirty="0"/>
          </a:p>
          <a:p>
            <a:pPr marL="457200" lvl="0" indent="-457200">
              <a:buFont typeface="Arial" panose="020B0604020202020204" pitchFamily="34" charset="0"/>
              <a:buChar char="•"/>
            </a:pPr>
            <a:r>
              <a:rPr lang="en-GB" dirty="0" smtClean="0"/>
              <a:t>Network Managers</a:t>
            </a:r>
          </a:p>
          <a:p>
            <a:pPr marL="457200" lvl="0" indent="-457200">
              <a:buFont typeface="Arial" panose="020B0604020202020204" pitchFamily="34" charset="0"/>
              <a:buChar char="•"/>
            </a:pPr>
            <a:r>
              <a:rPr lang="en-GB" dirty="0" smtClean="0"/>
              <a:t>Digital Champions</a:t>
            </a:r>
            <a:endParaRPr lang="en-GB"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63216" y="1688829"/>
            <a:ext cx="2772439" cy="343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48408" y="174176"/>
            <a:ext cx="7402221" cy="646331"/>
          </a:xfrm>
          <a:prstGeom prst="rect">
            <a:avLst/>
          </a:prstGeom>
        </p:spPr>
        <p:txBody>
          <a:bodyPr vert="horz"/>
          <a:lstStyle>
            <a:lvl1pPr>
              <a:defRPr sz="3600">
                <a:solidFill>
                  <a:schemeClr val="tx2"/>
                </a:solidFill>
                <a:latin typeface="+mj-lt"/>
                <a:ea typeface="+mj-ea"/>
                <a:cs typeface="+mj-cs"/>
              </a:defRPr>
            </a:lvl1pPr>
            <a:lvl2pPr algn="ctr">
              <a:defRPr sz="4400">
                <a:solidFill>
                  <a:schemeClr val="tx2"/>
                </a:solidFill>
                <a:latin typeface="Arial" charset="-52"/>
                <a:ea typeface="ＭＳ Ｐゴシック" charset="-128"/>
                <a:cs typeface="ＭＳ Ｐゴシック" charset="-128"/>
              </a:defRPr>
            </a:lvl2pPr>
            <a:lvl3pPr algn="ctr">
              <a:defRPr sz="4400">
                <a:solidFill>
                  <a:schemeClr val="tx2"/>
                </a:solidFill>
                <a:latin typeface="Arial" charset="-52"/>
                <a:ea typeface="ＭＳ Ｐゴシック" charset="-128"/>
                <a:cs typeface="ＭＳ Ｐゴシック" charset="-128"/>
              </a:defRPr>
            </a:lvl3pPr>
            <a:lvl4pPr algn="ctr">
              <a:defRPr sz="4400">
                <a:solidFill>
                  <a:schemeClr val="tx2"/>
                </a:solidFill>
                <a:latin typeface="Arial" charset="-52"/>
                <a:ea typeface="ＭＳ Ｐゴシック" charset="-128"/>
                <a:cs typeface="ＭＳ Ｐゴシック" charset="-128"/>
              </a:defRPr>
            </a:lvl4pPr>
            <a:lvl5pPr algn="ctr">
              <a:defRPr sz="4400">
                <a:solidFill>
                  <a:schemeClr val="tx2"/>
                </a:solidFill>
                <a:latin typeface="Arial" charset="-52"/>
                <a:ea typeface="ＭＳ Ｐゴシック" charset="-128"/>
                <a:cs typeface="ＭＳ Ｐゴシック" charset="-128"/>
              </a:defRPr>
            </a:lvl5pPr>
            <a:lvl6pPr marL="457200" algn="ctr" fontAlgn="base">
              <a:spcBef>
                <a:spcPct val="0"/>
              </a:spcBef>
              <a:spcAft>
                <a:spcPct val="0"/>
              </a:spcAft>
              <a:defRPr sz="4400">
                <a:solidFill>
                  <a:schemeClr val="tx2"/>
                </a:solidFill>
                <a:latin typeface="Arial" charset="-52"/>
                <a:ea typeface="ＭＳ Ｐゴシック" charset="-128"/>
                <a:cs typeface="ＭＳ Ｐゴシック" charset="-128"/>
              </a:defRPr>
            </a:lvl6pPr>
            <a:lvl7pPr marL="914400" algn="ctr" fontAlgn="base">
              <a:spcBef>
                <a:spcPct val="0"/>
              </a:spcBef>
              <a:spcAft>
                <a:spcPct val="0"/>
              </a:spcAft>
              <a:defRPr sz="4400">
                <a:solidFill>
                  <a:schemeClr val="tx2"/>
                </a:solidFill>
                <a:latin typeface="Arial" charset="-52"/>
                <a:ea typeface="ＭＳ Ｐゴシック" charset="-128"/>
                <a:cs typeface="ＭＳ Ｐゴシック" charset="-128"/>
              </a:defRPr>
            </a:lvl7pPr>
            <a:lvl8pPr marL="1371600" algn="ctr" fontAlgn="base">
              <a:spcBef>
                <a:spcPct val="0"/>
              </a:spcBef>
              <a:spcAft>
                <a:spcPct val="0"/>
              </a:spcAft>
              <a:defRPr sz="4400">
                <a:solidFill>
                  <a:schemeClr val="tx2"/>
                </a:solidFill>
                <a:latin typeface="Arial" charset="-52"/>
                <a:ea typeface="ＭＳ Ｐゴシック" charset="-128"/>
                <a:cs typeface="ＭＳ Ｐゴシック" charset="-128"/>
              </a:defRPr>
            </a:lvl8pPr>
            <a:lvl9pPr marL="1828800" algn="ctr" fontAlgn="base">
              <a:spcBef>
                <a:spcPct val="0"/>
              </a:spcBef>
              <a:spcAft>
                <a:spcPct val="0"/>
              </a:spcAft>
              <a:defRPr sz="4400">
                <a:solidFill>
                  <a:schemeClr val="tx2"/>
                </a:solidFill>
                <a:latin typeface="Arial" charset="-52"/>
                <a:ea typeface="ＭＳ Ｐゴシック" charset="-128"/>
                <a:cs typeface="ＭＳ Ｐゴシック" charset="-128"/>
              </a:defRPr>
            </a:lvl9pPr>
          </a:lstStyle>
          <a:p>
            <a:r>
              <a:rPr lang="en-GB" dirty="0"/>
              <a:t>Digital Leader </a:t>
            </a:r>
            <a:r>
              <a:rPr lang="en-GB" dirty="0" smtClean="0"/>
              <a:t>Hwb+ Training</a:t>
            </a:r>
            <a:endParaRPr lang="en-GB" dirty="0"/>
          </a:p>
        </p:txBody>
      </p:sp>
    </p:spTree>
    <p:extLst>
      <p:ext uri="{BB962C8B-B14F-4D97-AF65-F5344CB8AC3E}">
        <p14:creationId xmlns:p14="http://schemas.microsoft.com/office/powerpoint/2010/main" val="3254131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dirty="0" smtClean="0"/>
              <a:t>Hwb+ Centres of Excellence Programme</a:t>
            </a:r>
            <a:endParaRPr lang="en-GB" sz="3200" dirty="0"/>
          </a:p>
        </p:txBody>
      </p:sp>
      <p:sp>
        <p:nvSpPr>
          <p:cNvPr id="3" name="Content Placeholder 2"/>
          <p:cNvSpPr>
            <a:spLocks noGrp="1"/>
          </p:cNvSpPr>
          <p:nvPr>
            <p:ph idx="1"/>
          </p:nvPr>
        </p:nvSpPr>
        <p:spPr>
          <a:xfrm>
            <a:off x="544284" y="1063182"/>
            <a:ext cx="8599716" cy="5511789"/>
          </a:xfrm>
        </p:spPr>
        <p:txBody>
          <a:bodyPr/>
          <a:lstStyle/>
          <a:p>
            <a:pPr marL="0" indent="0">
              <a:buNone/>
            </a:pPr>
            <a:r>
              <a:rPr lang="en-GB" sz="2000" dirty="0" smtClean="0"/>
              <a:t>50 schools applied </a:t>
            </a:r>
            <a:r>
              <a:rPr lang="en-GB" sz="2000" dirty="0"/>
              <a:t>to become one of eighteen Hwb+ Centres of Excellence </a:t>
            </a:r>
            <a:r>
              <a:rPr lang="en-GB" sz="2000" dirty="0" smtClean="0"/>
              <a:t>- up </a:t>
            </a:r>
            <a:r>
              <a:rPr lang="en-GB" sz="2000" dirty="0"/>
              <a:t>to £30,000 per </a:t>
            </a:r>
            <a:r>
              <a:rPr lang="en-GB" sz="2000" dirty="0" smtClean="0"/>
              <a:t>proposal</a:t>
            </a:r>
          </a:p>
          <a:p>
            <a:pPr marL="0" indent="0">
              <a:buNone/>
            </a:pPr>
            <a:endParaRPr lang="en-GB" sz="2000" dirty="0" smtClean="0"/>
          </a:p>
          <a:p>
            <a:pPr marL="0" indent="0">
              <a:buNone/>
            </a:pPr>
            <a:r>
              <a:rPr lang="en-GB" sz="2000" dirty="0" smtClean="0"/>
              <a:t>Aims:</a:t>
            </a:r>
          </a:p>
          <a:p>
            <a:r>
              <a:rPr lang="en-GB" sz="2000" dirty="0" smtClean="0"/>
              <a:t>the </a:t>
            </a:r>
            <a:r>
              <a:rPr lang="en-GB" sz="2000" dirty="0"/>
              <a:t>creation of up to 18 Hwb+ Centres of Excellence across Wales;</a:t>
            </a:r>
          </a:p>
          <a:p>
            <a:r>
              <a:rPr lang="en-GB" sz="2000" dirty="0" smtClean="0"/>
              <a:t>the </a:t>
            </a:r>
            <a:r>
              <a:rPr lang="en-GB" sz="2000" dirty="0"/>
              <a:t>development of a further 18 (minimum) Hwb+ accredited trainers; </a:t>
            </a:r>
          </a:p>
          <a:p>
            <a:r>
              <a:rPr lang="en-GB" sz="2000" dirty="0" smtClean="0"/>
              <a:t>the </a:t>
            </a:r>
            <a:r>
              <a:rPr lang="en-GB" sz="2000" dirty="0"/>
              <a:t>publication of an extensive suite of good practice materials, hosted via Hwb, exemplifying outstanding practice in a variety of settings;</a:t>
            </a:r>
          </a:p>
          <a:p>
            <a:r>
              <a:rPr lang="en-GB" sz="2000" dirty="0" smtClean="0"/>
              <a:t>the </a:t>
            </a:r>
            <a:r>
              <a:rPr lang="en-GB" sz="2000" dirty="0"/>
              <a:t>provision of Hwb+ professional learning opportunities for (a minimum of) 100 teachers in each regional education consortium area;</a:t>
            </a:r>
          </a:p>
          <a:p>
            <a:r>
              <a:rPr lang="en-GB" sz="2000" dirty="0" smtClean="0"/>
              <a:t>the </a:t>
            </a:r>
            <a:r>
              <a:rPr lang="en-GB" sz="2000" dirty="0"/>
              <a:t>development of (at least) 18 online professional learning communities across Wales; and</a:t>
            </a:r>
          </a:p>
          <a:p>
            <a:r>
              <a:rPr lang="en-GB" sz="2000" dirty="0" smtClean="0"/>
              <a:t>further </a:t>
            </a:r>
            <a:r>
              <a:rPr lang="en-GB" sz="2000" dirty="0"/>
              <a:t>evidence to support the wider Learning in Digital Wales Programme evaluation.</a:t>
            </a:r>
          </a:p>
          <a:p>
            <a:endParaRPr lang="en-GB" sz="2000" dirty="0"/>
          </a:p>
        </p:txBody>
      </p:sp>
    </p:spTree>
    <p:extLst>
      <p:ext uri="{BB962C8B-B14F-4D97-AF65-F5344CB8AC3E}">
        <p14:creationId xmlns:p14="http://schemas.microsoft.com/office/powerpoint/2010/main" val="1630294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dirty="0" smtClean="0"/>
              <a:t>Hwb+ Centres of Excellence Programme</a:t>
            </a:r>
            <a:endParaRPr lang="en-GB" sz="3200" dirty="0"/>
          </a:p>
        </p:txBody>
      </p:sp>
      <p:graphicFrame>
        <p:nvGraphicFramePr>
          <p:cNvPr id="4" name="Table 3"/>
          <p:cNvGraphicFramePr>
            <a:graphicFrameLocks noGrp="1"/>
          </p:cNvGraphicFramePr>
          <p:nvPr>
            <p:extLst>
              <p:ext uri="{D42A27DB-BD31-4B8C-83A1-F6EECF244321}">
                <p14:modId xmlns:p14="http://schemas.microsoft.com/office/powerpoint/2010/main" val="504116464"/>
              </p:ext>
            </p:extLst>
          </p:nvPr>
        </p:nvGraphicFramePr>
        <p:xfrm>
          <a:off x="5167418" y="1328738"/>
          <a:ext cx="3873499" cy="4581525"/>
        </p:xfrm>
        <a:graphic>
          <a:graphicData uri="http://schemas.openxmlformats.org/drawingml/2006/table">
            <a:tbl>
              <a:tblPr>
                <a:tableStyleId>{5C22544A-7EE6-4342-B048-85BDC9FD1C3A}</a:tableStyleId>
              </a:tblPr>
              <a:tblGrid>
                <a:gridCol w="2144542"/>
                <a:gridCol w="637652"/>
                <a:gridCol w="1091305"/>
              </a:tblGrid>
              <a:tr h="200025">
                <a:tc gridSpan="3">
                  <a:txBody>
                    <a:bodyPr/>
                    <a:lstStyle/>
                    <a:p>
                      <a:pPr algn="ctr" fontAlgn="b"/>
                      <a:r>
                        <a:rPr lang="en-GB" sz="1200" b="1" u="none" strike="noStrike" dirty="0">
                          <a:effectLst/>
                        </a:rPr>
                        <a:t>Hwb+ Centre of Excellence Schools</a:t>
                      </a:r>
                      <a:endParaRPr lang="en-GB" sz="1200" b="1" i="0" u="none" strike="noStrike" dirty="0">
                        <a:solidFill>
                          <a:srgbClr val="000000"/>
                        </a:solidFill>
                        <a:effectLst/>
                        <a:latin typeface="Arial"/>
                      </a:endParaRPr>
                    </a:p>
                  </a:txBody>
                  <a:tcPr marL="9525" marR="9525" marT="9525" marB="0" anchor="b"/>
                </a:tc>
                <a:tc hMerge="1">
                  <a:txBody>
                    <a:bodyPr/>
                    <a:lstStyle/>
                    <a:p>
                      <a:endParaRPr lang="en-GB"/>
                    </a:p>
                  </a:txBody>
                  <a:tcPr/>
                </a:tc>
                <a:tc hMerge="1">
                  <a:txBody>
                    <a:bodyPr/>
                    <a:lstStyle/>
                    <a:p>
                      <a:endParaRPr lang="en-GB"/>
                    </a:p>
                  </a:txBody>
                  <a:tcPr/>
                </a:tc>
              </a:tr>
              <a:tr h="190500">
                <a:tc>
                  <a:txBody>
                    <a:bodyPr/>
                    <a:lstStyle/>
                    <a:p>
                      <a:pPr algn="ctr" fontAlgn="ctr"/>
                      <a:r>
                        <a:rPr lang="en-GB" sz="1000" b="1" u="none" strike="noStrike" dirty="0">
                          <a:effectLst/>
                        </a:rPr>
                        <a:t>Lead School</a:t>
                      </a:r>
                      <a:endParaRPr lang="en-GB" sz="1000" b="1" i="0" u="none" strike="noStrike" dirty="0">
                        <a:solidFill>
                          <a:srgbClr val="000000"/>
                        </a:solidFill>
                        <a:effectLst/>
                        <a:latin typeface="Arial"/>
                      </a:endParaRPr>
                    </a:p>
                  </a:txBody>
                  <a:tcPr marL="9525" marR="9525" marT="9525" marB="0" anchor="ctr"/>
                </a:tc>
                <a:tc>
                  <a:txBody>
                    <a:bodyPr/>
                    <a:lstStyle/>
                    <a:p>
                      <a:pPr algn="ctr" fontAlgn="ctr"/>
                      <a:r>
                        <a:rPr lang="en-GB" sz="1000" b="1" u="none" strike="noStrike" dirty="0">
                          <a:effectLst/>
                        </a:rPr>
                        <a:t>Consortia</a:t>
                      </a:r>
                      <a:endParaRPr lang="en-GB" sz="1000" b="1" i="0" u="none" strike="noStrike" dirty="0">
                        <a:solidFill>
                          <a:srgbClr val="000000"/>
                        </a:solidFill>
                        <a:effectLst/>
                        <a:latin typeface="Arial"/>
                      </a:endParaRPr>
                    </a:p>
                  </a:txBody>
                  <a:tcPr marL="9525" marR="9525" marT="9525" marB="0" anchor="ctr"/>
                </a:tc>
                <a:tc>
                  <a:txBody>
                    <a:bodyPr/>
                    <a:lstStyle/>
                    <a:p>
                      <a:pPr algn="ctr" fontAlgn="ctr"/>
                      <a:r>
                        <a:rPr lang="en-GB" sz="1000" b="1" u="none" strike="noStrike" dirty="0">
                          <a:effectLst/>
                        </a:rPr>
                        <a:t>Local Authority</a:t>
                      </a:r>
                      <a:endParaRPr lang="en-GB" sz="1000" b="1" i="0" u="none" strike="noStrike" dirty="0">
                        <a:solidFill>
                          <a:srgbClr val="000000"/>
                        </a:solidFill>
                        <a:effectLst/>
                        <a:latin typeface="Arial"/>
                      </a:endParaRPr>
                    </a:p>
                  </a:txBody>
                  <a:tcPr marL="9525" marR="9525" marT="9525" marB="0" anchor="ctr"/>
                </a:tc>
              </a:tr>
              <a:tr h="190500">
                <a:tc>
                  <a:txBody>
                    <a:bodyPr/>
                    <a:lstStyle/>
                    <a:p>
                      <a:pPr algn="l" fontAlgn="ctr"/>
                      <a:r>
                        <a:rPr lang="en-GB" sz="1000" u="none" strike="noStrike" dirty="0">
                          <a:effectLst/>
                        </a:rPr>
                        <a:t>Cadoxton Primary School</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CSC</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Vale of Glamorgan</a:t>
                      </a:r>
                      <a:endParaRPr lang="en-GB" sz="1000" b="0" i="0" u="none" strike="noStrike" dirty="0">
                        <a:solidFill>
                          <a:srgbClr val="000000"/>
                        </a:solidFill>
                        <a:effectLst/>
                        <a:latin typeface="Arial"/>
                      </a:endParaRPr>
                    </a:p>
                  </a:txBody>
                  <a:tcPr marL="9525" marR="9525" marT="9525" marB="0" anchor="ctr"/>
                </a:tc>
              </a:tr>
              <a:tr h="190500">
                <a:tc>
                  <a:txBody>
                    <a:bodyPr/>
                    <a:lstStyle/>
                    <a:p>
                      <a:pPr algn="l" fontAlgn="ctr"/>
                      <a:r>
                        <a:rPr lang="en-GB" sz="1000" u="none" strike="noStrike" dirty="0">
                          <a:effectLst/>
                        </a:rPr>
                        <a:t>Porth County Community School</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CSC</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RCT</a:t>
                      </a:r>
                      <a:endParaRPr lang="en-GB" sz="1000" b="0" i="0" u="none" strike="noStrike" dirty="0">
                        <a:solidFill>
                          <a:srgbClr val="000000"/>
                        </a:solidFill>
                        <a:effectLst/>
                        <a:latin typeface="Arial"/>
                      </a:endParaRPr>
                    </a:p>
                  </a:txBody>
                  <a:tcPr marL="9525" marR="9525" marT="9525" marB="0" anchor="ctr"/>
                </a:tc>
              </a:tr>
              <a:tr h="190500">
                <a:tc>
                  <a:txBody>
                    <a:bodyPr/>
                    <a:lstStyle/>
                    <a:p>
                      <a:pPr algn="l" fontAlgn="ctr"/>
                      <a:r>
                        <a:rPr lang="en-GB" sz="1000" u="none" strike="noStrike" dirty="0">
                          <a:effectLst/>
                        </a:rPr>
                        <a:t>Cyfarthfa High School</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CSC</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Merthyr Tydfil</a:t>
                      </a:r>
                      <a:endParaRPr lang="en-GB" sz="1000" b="0" i="0" u="none" strike="noStrike" dirty="0">
                        <a:solidFill>
                          <a:srgbClr val="000000"/>
                        </a:solidFill>
                        <a:effectLst/>
                        <a:latin typeface="Arial"/>
                      </a:endParaRPr>
                    </a:p>
                  </a:txBody>
                  <a:tcPr marL="9525" marR="9525" marT="9525" marB="0" anchor="ctr"/>
                </a:tc>
              </a:tr>
              <a:tr h="190500">
                <a:tc>
                  <a:txBody>
                    <a:bodyPr/>
                    <a:lstStyle/>
                    <a:p>
                      <a:pPr algn="l" fontAlgn="ctr"/>
                      <a:r>
                        <a:rPr lang="en-GB" sz="1000" u="none" strike="noStrike" dirty="0">
                          <a:effectLst/>
                        </a:rPr>
                        <a:t>The Hollies</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CSC</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Cardiff</a:t>
                      </a:r>
                      <a:endParaRPr lang="en-GB" sz="1000" b="0" i="0" u="none" strike="noStrike" dirty="0">
                        <a:solidFill>
                          <a:srgbClr val="000000"/>
                        </a:solidFill>
                        <a:effectLst/>
                        <a:latin typeface="Arial"/>
                      </a:endParaRPr>
                    </a:p>
                  </a:txBody>
                  <a:tcPr marL="9525" marR="9525" marT="9525" marB="0" anchor="ctr"/>
                </a:tc>
              </a:tr>
              <a:tr h="190500">
                <a:tc>
                  <a:txBody>
                    <a:bodyPr/>
                    <a:lstStyle/>
                    <a:p>
                      <a:pPr algn="l" fontAlgn="ctr"/>
                      <a:r>
                        <a:rPr lang="en-GB" sz="1000" b="0" i="0" u="none" strike="noStrike" dirty="0" smtClean="0">
                          <a:solidFill>
                            <a:srgbClr val="000000"/>
                          </a:solidFill>
                          <a:effectLst/>
                          <a:latin typeface="+mn-lt"/>
                        </a:rPr>
                        <a:t>Ysgol Gyfun Bro Morgannwg </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b="0" i="0" u="none" strike="noStrike" dirty="0" smtClean="0">
                          <a:solidFill>
                            <a:srgbClr val="000000"/>
                          </a:solidFill>
                          <a:effectLst/>
                          <a:latin typeface="Arial"/>
                        </a:rPr>
                        <a:t>CSC</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b="0" i="0" u="none" strike="noStrike" dirty="0" smtClean="0">
                          <a:solidFill>
                            <a:srgbClr val="000000"/>
                          </a:solidFill>
                          <a:effectLst/>
                          <a:latin typeface="Arial"/>
                        </a:rPr>
                        <a:t>Vale of Glamorgan</a:t>
                      </a:r>
                      <a:endParaRPr lang="en-GB" sz="1000" b="0" i="0" u="none" strike="noStrike" dirty="0">
                        <a:solidFill>
                          <a:srgbClr val="000000"/>
                        </a:solidFill>
                        <a:effectLst/>
                        <a:latin typeface="Arial"/>
                      </a:endParaRPr>
                    </a:p>
                  </a:txBody>
                  <a:tcPr marL="9525" marR="9525" marT="9525" marB="0" anchor="ctr"/>
                </a:tc>
              </a:tr>
              <a:tr h="190500">
                <a:tc>
                  <a:txBody>
                    <a:bodyPr/>
                    <a:lstStyle/>
                    <a:p>
                      <a:pPr algn="l" fontAlgn="ctr"/>
                      <a:endParaRPr lang="en-GB" sz="1000" b="0" i="0" u="none" strike="noStrike" dirty="0">
                        <a:solidFill>
                          <a:srgbClr val="000000"/>
                        </a:solidFill>
                        <a:effectLst/>
                        <a:latin typeface="Arial"/>
                      </a:endParaRPr>
                    </a:p>
                  </a:txBody>
                  <a:tcPr marL="9525" marR="9525" marT="9525" marB="0" anchor="ctr"/>
                </a:tc>
                <a:tc>
                  <a:txBody>
                    <a:bodyPr/>
                    <a:lstStyle/>
                    <a:p>
                      <a:pPr algn="l" fontAlgn="ctr"/>
                      <a:endParaRPr lang="en-GB" sz="1000" b="0" i="0" u="none" strike="noStrike" dirty="0">
                        <a:solidFill>
                          <a:srgbClr val="000000"/>
                        </a:solidFill>
                        <a:effectLst/>
                        <a:latin typeface="Arial"/>
                      </a:endParaRPr>
                    </a:p>
                  </a:txBody>
                  <a:tcPr marL="9525" marR="9525" marT="9525" marB="0" anchor="ctr"/>
                </a:tc>
                <a:tc>
                  <a:txBody>
                    <a:bodyPr/>
                    <a:lstStyle/>
                    <a:p>
                      <a:pPr algn="l" fontAlgn="ctr"/>
                      <a:endParaRPr lang="en-GB" sz="1000" b="0" i="0" u="none" strike="noStrike" dirty="0">
                        <a:solidFill>
                          <a:srgbClr val="000000"/>
                        </a:solidFill>
                        <a:effectLst/>
                        <a:latin typeface="Arial"/>
                      </a:endParaRPr>
                    </a:p>
                  </a:txBody>
                  <a:tcPr marL="9525" marR="9525" marT="9525" marB="0" anchor="ctr"/>
                </a:tc>
              </a:tr>
              <a:tr h="190500">
                <a:tc>
                  <a:txBody>
                    <a:bodyPr/>
                    <a:lstStyle/>
                    <a:p>
                      <a:pPr algn="l" fontAlgn="ctr"/>
                      <a:r>
                        <a:rPr lang="en-GB" sz="1000" u="none" strike="noStrike" dirty="0">
                          <a:effectLst/>
                        </a:rPr>
                        <a:t>Phillipstown Primary School</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EAS</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Caerphilly</a:t>
                      </a:r>
                      <a:endParaRPr lang="en-GB" sz="1000" b="0" i="0" u="none" strike="noStrike" dirty="0">
                        <a:solidFill>
                          <a:srgbClr val="000000"/>
                        </a:solidFill>
                        <a:effectLst/>
                        <a:latin typeface="Arial"/>
                      </a:endParaRPr>
                    </a:p>
                  </a:txBody>
                  <a:tcPr marL="9525" marR="9525" marT="9525" marB="0" anchor="ctr"/>
                </a:tc>
              </a:tr>
              <a:tr h="190500">
                <a:tc>
                  <a:txBody>
                    <a:bodyPr/>
                    <a:lstStyle/>
                    <a:p>
                      <a:pPr algn="l" fontAlgn="ctr"/>
                      <a:r>
                        <a:rPr lang="en-GB" sz="1000" u="none" strike="noStrike" dirty="0">
                          <a:effectLst/>
                        </a:rPr>
                        <a:t>Machen Primary School</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EAS</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Caerphilly</a:t>
                      </a:r>
                      <a:endParaRPr lang="en-GB" sz="1000" b="0" i="0" u="none" strike="noStrike" dirty="0">
                        <a:solidFill>
                          <a:srgbClr val="000000"/>
                        </a:solidFill>
                        <a:effectLst/>
                        <a:latin typeface="Arial"/>
                      </a:endParaRPr>
                    </a:p>
                  </a:txBody>
                  <a:tcPr marL="9525" marR="9525" marT="9525" marB="0" anchor="ctr"/>
                </a:tc>
              </a:tr>
              <a:tr h="190500">
                <a:tc>
                  <a:txBody>
                    <a:bodyPr/>
                    <a:lstStyle/>
                    <a:p>
                      <a:pPr algn="l" fontAlgn="ctr"/>
                      <a:endParaRPr lang="en-GB" sz="1000" b="0" i="0" u="none" strike="noStrike" dirty="0">
                        <a:solidFill>
                          <a:srgbClr val="000000"/>
                        </a:solidFill>
                        <a:effectLst/>
                        <a:latin typeface="Arial"/>
                      </a:endParaRPr>
                    </a:p>
                  </a:txBody>
                  <a:tcPr marL="9525" marR="9525" marT="9525" marB="0" anchor="ctr"/>
                </a:tc>
                <a:tc>
                  <a:txBody>
                    <a:bodyPr/>
                    <a:lstStyle/>
                    <a:p>
                      <a:pPr algn="l" fontAlgn="ctr"/>
                      <a:endParaRPr lang="en-GB" sz="1000" b="0" i="0" u="none" strike="noStrike" dirty="0">
                        <a:solidFill>
                          <a:srgbClr val="000000"/>
                        </a:solidFill>
                        <a:effectLst/>
                        <a:latin typeface="Arial"/>
                      </a:endParaRPr>
                    </a:p>
                  </a:txBody>
                  <a:tcPr marL="9525" marR="9525" marT="9525" marB="0" anchor="ctr"/>
                </a:tc>
                <a:tc>
                  <a:txBody>
                    <a:bodyPr/>
                    <a:lstStyle/>
                    <a:p>
                      <a:pPr algn="l" fontAlgn="ctr"/>
                      <a:endParaRPr lang="en-GB" sz="1000" b="0" i="0" u="none" strike="noStrike" dirty="0">
                        <a:solidFill>
                          <a:srgbClr val="000000"/>
                        </a:solidFill>
                        <a:effectLst/>
                        <a:latin typeface="Arial"/>
                      </a:endParaRPr>
                    </a:p>
                  </a:txBody>
                  <a:tcPr marL="9525" marR="9525" marT="9525" marB="0" anchor="ctr"/>
                </a:tc>
              </a:tr>
              <a:tr h="190500">
                <a:tc>
                  <a:txBody>
                    <a:bodyPr/>
                    <a:lstStyle/>
                    <a:p>
                      <a:pPr algn="l" fontAlgn="ctr"/>
                      <a:r>
                        <a:rPr lang="en-GB" sz="1000" u="none" strike="noStrike" dirty="0">
                          <a:effectLst/>
                        </a:rPr>
                        <a:t>Ysgol Gynradd Gymraeg Pontardawe</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ERW</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NPT</a:t>
                      </a:r>
                      <a:endParaRPr lang="en-GB" sz="1000" b="0" i="0" u="none" strike="noStrike" dirty="0">
                        <a:solidFill>
                          <a:srgbClr val="000000"/>
                        </a:solidFill>
                        <a:effectLst/>
                        <a:latin typeface="Arial"/>
                      </a:endParaRPr>
                    </a:p>
                  </a:txBody>
                  <a:tcPr marL="9525" marR="9525" marT="9525" marB="0" anchor="ctr"/>
                </a:tc>
              </a:tr>
              <a:tr h="190500">
                <a:tc>
                  <a:txBody>
                    <a:bodyPr/>
                    <a:lstStyle/>
                    <a:p>
                      <a:pPr algn="l" fontAlgn="ctr"/>
                      <a:r>
                        <a:rPr lang="en-GB" sz="1000" u="none" strike="noStrike" dirty="0">
                          <a:effectLst/>
                        </a:rPr>
                        <a:t>Brynmill Primary School</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ERW</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Swansea</a:t>
                      </a:r>
                      <a:endParaRPr lang="en-GB" sz="1000" b="0" i="0" u="none" strike="noStrike" dirty="0">
                        <a:solidFill>
                          <a:srgbClr val="000000"/>
                        </a:solidFill>
                        <a:effectLst/>
                        <a:latin typeface="Arial"/>
                      </a:endParaRPr>
                    </a:p>
                  </a:txBody>
                  <a:tcPr marL="9525" marR="9525" marT="9525" marB="0" anchor="ctr"/>
                </a:tc>
              </a:tr>
              <a:tr h="190500">
                <a:tc>
                  <a:txBody>
                    <a:bodyPr/>
                    <a:lstStyle/>
                    <a:p>
                      <a:pPr algn="l" fontAlgn="ctr"/>
                      <a:r>
                        <a:rPr lang="en-GB" sz="1000" u="none" strike="noStrike" dirty="0">
                          <a:effectLst/>
                        </a:rPr>
                        <a:t>Ysgol Teilo Sant</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ERW</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Carmarthenshire</a:t>
                      </a:r>
                      <a:endParaRPr lang="en-GB" sz="1000" b="0" i="0" u="none" strike="noStrike" dirty="0">
                        <a:solidFill>
                          <a:srgbClr val="000000"/>
                        </a:solidFill>
                        <a:effectLst/>
                        <a:latin typeface="Arial"/>
                      </a:endParaRPr>
                    </a:p>
                  </a:txBody>
                  <a:tcPr marL="9525" marR="9525" marT="9525" marB="0" anchor="ctr"/>
                </a:tc>
              </a:tr>
              <a:tr h="190500">
                <a:tc>
                  <a:txBody>
                    <a:bodyPr/>
                    <a:lstStyle/>
                    <a:p>
                      <a:pPr algn="l" fontAlgn="ctr"/>
                      <a:r>
                        <a:rPr lang="en-GB" sz="1000" u="none" strike="noStrike" dirty="0">
                          <a:effectLst/>
                        </a:rPr>
                        <a:t>Abermule Primary School</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ERW</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Powys</a:t>
                      </a:r>
                      <a:endParaRPr lang="en-GB" sz="1000" b="0" i="0" u="none" strike="noStrike" dirty="0">
                        <a:solidFill>
                          <a:srgbClr val="000000"/>
                        </a:solidFill>
                        <a:effectLst/>
                        <a:latin typeface="Arial"/>
                      </a:endParaRPr>
                    </a:p>
                  </a:txBody>
                  <a:tcPr marL="9525" marR="9525" marT="9525" marB="0" anchor="ctr"/>
                </a:tc>
              </a:tr>
              <a:tr h="190500">
                <a:tc>
                  <a:txBody>
                    <a:bodyPr/>
                    <a:lstStyle/>
                    <a:p>
                      <a:pPr algn="l" fontAlgn="ctr"/>
                      <a:r>
                        <a:rPr lang="en-GB" sz="1000" u="none" strike="noStrike" dirty="0">
                          <a:effectLst/>
                        </a:rPr>
                        <a:t>Gowerton School</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ERW</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Swansea</a:t>
                      </a:r>
                      <a:endParaRPr lang="en-GB" sz="1000" b="0" i="0" u="none" strike="noStrike" dirty="0">
                        <a:solidFill>
                          <a:srgbClr val="000000"/>
                        </a:solidFill>
                        <a:effectLst/>
                        <a:latin typeface="Arial"/>
                      </a:endParaRPr>
                    </a:p>
                  </a:txBody>
                  <a:tcPr marL="9525" marR="9525" marT="9525" marB="0" anchor="ctr"/>
                </a:tc>
              </a:tr>
              <a:tr h="190500">
                <a:tc>
                  <a:txBody>
                    <a:bodyPr/>
                    <a:lstStyle/>
                    <a:p>
                      <a:pPr algn="l" fontAlgn="ctr"/>
                      <a:r>
                        <a:rPr lang="en-GB" sz="1000" u="none" strike="noStrike" dirty="0">
                          <a:effectLst/>
                        </a:rPr>
                        <a:t>Queen Elizabeth High School</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ERW</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Carmarthenshire</a:t>
                      </a:r>
                      <a:endParaRPr lang="en-GB" sz="1000" b="0" i="0" u="none" strike="noStrike" dirty="0">
                        <a:solidFill>
                          <a:srgbClr val="000000"/>
                        </a:solidFill>
                        <a:effectLst/>
                        <a:latin typeface="Arial"/>
                      </a:endParaRPr>
                    </a:p>
                  </a:txBody>
                  <a:tcPr marL="9525" marR="9525" marT="9525" marB="0" anchor="ctr"/>
                </a:tc>
              </a:tr>
              <a:tr h="190500">
                <a:tc>
                  <a:txBody>
                    <a:bodyPr/>
                    <a:lstStyle/>
                    <a:p>
                      <a:pPr algn="l" fontAlgn="ctr"/>
                      <a:endParaRPr lang="en-GB" sz="1000" b="0" i="0" u="none" strike="noStrike" dirty="0">
                        <a:solidFill>
                          <a:srgbClr val="000000"/>
                        </a:solidFill>
                        <a:effectLst/>
                        <a:latin typeface="Arial"/>
                      </a:endParaRPr>
                    </a:p>
                  </a:txBody>
                  <a:tcPr marL="9525" marR="9525" marT="9525" marB="0" anchor="ctr"/>
                </a:tc>
                <a:tc>
                  <a:txBody>
                    <a:bodyPr/>
                    <a:lstStyle/>
                    <a:p>
                      <a:pPr algn="l" fontAlgn="ctr"/>
                      <a:endParaRPr lang="en-GB" sz="1000" b="0" i="0" u="none" strike="noStrike" dirty="0">
                        <a:solidFill>
                          <a:srgbClr val="000000"/>
                        </a:solidFill>
                        <a:effectLst/>
                        <a:latin typeface="Arial"/>
                      </a:endParaRPr>
                    </a:p>
                  </a:txBody>
                  <a:tcPr marL="9525" marR="9525" marT="9525" marB="0" anchor="ctr"/>
                </a:tc>
                <a:tc>
                  <a:txBody>
                    <a:bodyPr/>
                    <a:lstStyle/>
                    <a:p>
                      <a:pPr algn="l" fontAlgn="ctr"/>
                      <a:endParaRPr lang="en-GB" sz="1000" b="0" i="0" u="none" strike="noStrike" dirty="0">
                        <a:solidFill>
                          <a:srgbClr val="000000"/>
                        </a:solidFill>
                        <a:effectLst/>
                        <a:latin typeface="Arial"/>
                      </a:endParaRPr>
                    </a:p>
                  </a:txBody>
                  <a:tcPr marL="9525" marR="9525" marT="9525" marB="0" anchor="ctr"/>
                </a:tc>
              </a:tr>
              <a:tr h="190500">
                <a:tc>
                  <a:txBody>
                    <a:bodyPr/>
                    <a:lstStyle/>
                    <a:p>
                      <a:pPr algn="l" fontAlgn="ctr"/>
                      <a:r>
                        <a:rPr lang="en-GB" sz="1000" u="none" strike="noStrike" dirty="0">
                          <a:effectLst/>
                        </a:rPr>
                        <a:t>Hiraddug Primary School</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North</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Denbighshire</a:t>
                      </a:r>
                      <a:endParaRPr lang="en-GB" sz="1000" b="0" i="0" u="none" strike="noStrike" dirty="0">
                        <a:solidFill>
                          <a:srgbClr val="000000"/>
                        </a:solidFill>
                        <a:effectLst/>
                        <a:latin typeface="Arial"/>
                      </a:endParaRPr>
                    </a:p>
                  </a:txBody>
                  <a:tcPr marL="9525" marR="9525" marT="9525" marB="0" anchor="ctr"/>
                </a:tc>
              </a:tr>
              <a:tr h="190500">
                <a:tc>
                  <a:txBody>
                    <a:bodyPr/>
                    <a:lstStyle/>
                    <a:p>
                      <a:pPr algn="l" fontAlgn="ctr"/>
                      <a:r>
                        <a:rPr lang="en-GB" sz="1000" u="none" strike="noStrike" dirty="0">
                          <a:effectLst/>
                        </a:rPr>
                        <a:t>Ysgol Mair RC Primary School</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North</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Denbighshire</a:t>
                      </a:r>
                      <a:endParaRPr lang="en-GB" sz="1000" b="0" i="0" u="none" strike="noStrike" dirty="0">
                        <a:solidFill>
                          <a:srgbClr val="000000"/>
                        </a:solidFill>
                        <a:effectLst/>
                        <a:latin typeface="Arial"/>
                      </a:endParaRPr>
                    </a:p>
                  </a:txBody>
                  <a:tcPr marL="9525" marR="9525" marT="9525" marB="0" anchor="ctr"/>
                </a:tc>
              </a:tr>
              <a:tr h="190500">
                <a:tc>
                  <a:txBody>
                    <a:bodyPr/>
                    <a:lstStyle/>
                    <a:p>
                      <a:pPr algn="l" fontAlgn="ctr"/>
                      <a:r>
                        <a:rPr lang="en-GB" sz="1000" u="none" strike="noStrike" dirty="0">
                          <a:effectLst/>
                        </a:rPr>
                        <a:t>John Bright Comprehensive School</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North</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Conwy</a:t>
                      </a:r>
                      <a:endParaRPr lang="en-GB" sz="1000" b="0" i="0" u="none" strike="noStrike" dirty="0">
                        <a:solidFill>
                          <a:srgbClr val="000000"/>
                        </a:solidFill>
                        <a:effectLst/>
                        <a:latin typeface="Arial"/>
                      </a:endParaRPr>
                    </a:p>
                  </a:txBody>
                  <a:tcPr marL="9525" marR="9525" marT="9525" marB="0" anchor="ctr"/>
                </a:tc>
              </a:tr>
              <a:tr h="190500">
                <a:tc>
                  <a:txBody>
                    <a:bodyPr/>
                    <a:lstStyle/>
                    <a:p>
                      <a:pPr algn="l" fontAlgn="ctr"/>
                      <a:r>
                        <a:rPr lang="en-GB" sz="1000" u="none" strike="noStrike" dirty="0">
                          <a:effectLst/>
                        </a:rPr>
                        <a:t>Argoed High School</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North</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Flintshire</a:t>
                      </a:r>
                      <a:endParaRPr lang="en-GB" sz="1000" b="0" i="0" u="none" strike="noStrike" dirty="0">
                        <a:solidFill>
                          <a:srgbClr val="000000"/>
                        </a:solidFill>
                        <a:effectLst/>
                        <a:latin typeface="Arial"/>
                      </a:endParaRPr>
                    </a:p>
                  </a:txBody>
                  <a:tcPr marL="9525" marR="9525" marT="9525" marB="0" anchor="ctr"/>
                </a:tc>
              </a:tr>
              <a:tr h="190500">
                <a:tc>
                  <a:txBody>
                    <a:bodyPr/>
                    <a:lstStyle/>
                    <a:p>
                      <a:pPr algn="l" fontAlgn="ctr"/>
                      <a:r>
                        <a:rPr lang="en-GB" sz="1000" u="none" strike="noStrike" dirty="0">
                          <a:effectLst/>
                        </a:rPr>
                        <a:t>Ysgol Bryn Alyn</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North</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Wrexham</a:t>
                      </a:r>
                      <a:endParaRPr lang="en-GB" sz="1000" b="0" i="0" u="none" strike="noStrike" dirty="0">
                        <a:solidFill>
                          <a:srgbClr val="000000"/>
                        </a:solidFill>
                        <a:effectLst/>
                        <a:latin typeface="Arial"/>
                      </a:endParaRPr>
                    </a:p>
                  </a:txBody>
                  <a:tcPr marL="9525" marR="9525" marT="9525" marB="0" anchor="ctr"/>
                </a:tc>
              </a:tr>
              <a:tr h="190500">
                <a:tc>
                  <a:txBody>
                    <a:bodyPr/>
                    <a:lstStyle/>
                    <a:p>
                      <a:pPr algn="l" fontAlgn="ctr"/>
                      <a:r>
                        <a:rPr lang="en-GB" sz="1000" u="none" strike="noStrike" dirty="0">
                          <a:effectLst/>
                        </a:rPr>
                        <a:t> </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 </a:t>
                      </a:r>
                      <a:endParaRPr lang="en-GB" sz="1000" b="0" i="0" u="none" strike="noStrike" dirty="0">
                        <a:solidFill>
                          <a:srgbClr val="000000"/>
                        </a:solidFill>
                        <a:effectLst/>
                        <a:latin typeface="Arial"/>
                      </a:endParaRPr>
                    </a:p>
                  </a:txBody>
                  <a:tcPr marL="9525" marR="9525" marT="9525" marB="0" anchor="ctr"/>
                </a:tc>
                <a:tc>
                  <a:txBody>
                    <a:bodyPr/>
                    <a:lstStyle/>
                    <a:p>
                      <a:pPr algn="l" fontAlgn="ctr"/>
                      <a:r>
                        <a:rPr lang="en-GB" sz="1000" u="none" strike="noStrike" dirty="0">
                          <a:effectLst/>
                        </a:rPr>
                        <a:t> </a:t>
                      </a:r>
                      <a:endParaRPr lang="en-GB" sz="1000" b="0" i="0" u="none" strike="noStrike" dirty="0">
                        <a:solidFill>
                          <a:srgbClr val="000000"/>
                        </a:solidFill>
                        <a:effectLst/>
                        <a:latin typeface="Arial"/>
                      </a:endParaRPr>
                    </a:p>
                  </a:txBody>
                  <a:tcPr marL="9525" marR="9525" marT="9525" marB="0" anchor="ctr"/>
                </a:tc>
              </a:tr>
            </a:tbl>
          </a:graphicData>
        </a:graphic>
      </p:graphicFrame>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1377" y="1088314"/>
            <a:ext cx="4149451" cy="4739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9397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dirty="0" smtClean="0"/>
              <a:t>Learning in Digital Wales Professional Development Programme – Hwb+ Centres of Excellence extension</a:t>
            </a:r>
            <a:endParaRPr lang="en-GB" sz="3200" dirty="0"/>
          </a:p>
        </p:txBody>
      </p:sp>
      <p:sp>
        <p:nvSpPr>
          <p:cNvPr id="3" name="Content Placeholder 2"/>
          <p:cNvSpPr>
            <a:spLocks noGrp="1"/>
          </p:cNvSpPr>
          <p:nvPr>
            <p:ph idx="1"/>
          </p:nvPr>
        </p:nvSpPr>
        <p:spPr>
          <a:xfrm>
            <a:off x="336176" y="1878127"/>
            <a:ext cx="8807824" cy="4979874"/>
          </a:xfrm>
        </p:spPr>
        <p:txBody>
          <a:bodyPr/>
          <a:lstStyle/>
          <a:p>
            <a:r>
              <a:rPr lang="en-GB" sz="2400" dirty="0" smtClean="0"/>
              <a:t>£250k across all four regions</a:t>
            </a:r>
          </a:p>
          <a:p>
            <a:r>
              <a:rPr lang="en-GB" sz="2400" dirty="0" smtClean="0"/>
              <a:t>Funding aimed at:</a:t>
            </a:r>
          </a:p>
          <a:p>
            <a:pPr lvl="1"/>
            <a:r>
              <a:rPr lang="en-GB" sz="2000" dirty="0" smtClean="0"/>
              <a:t>supporting the Hwb+ Centres of Excellence across each region</a:t>
            </a:r>
          </a:p>
          <a:p>
            <a:pPr lvl="1"/>
            <a:r>
              <a:rPr lang="en-GB" sz="2000" dirty="0" smtClean="0"/>
              <a:t>promoting the use of Hwb+ as part of effective teaching and learning;</a:t>
            </a:r>
          </a:p>
          <a:p>
            <a:pPr lvl="1"/>
            <a:r>
              <a:rPr lang="en-GB" sz="2000" dirty="0" smtClean="0"/>
              <a:t>ensuring Hwb+ is measurably contributing to the core education objectives of improving literacy and numeracy and breaking the link between poverty and attainment;</a:t>
            </a:r>
          </a:p>
          <a:p>
            <a:pPr lvl="1"/>
            <a:r>
              <a:rPr lang="en-GB" sz="2000" dirty="0"/>
              <a:t>h</a:t>
            </a:r>
            <a:r>
              <a:rPr lang="en-GB" sz="2000" dirty="0" smtClean="0"/>
              <a:t>elping schools embed Hwb+ to support high-impact interventions;</a:t>
            </a:r>
          </a:p>
          <a:p>
            <a:pPr lvl="1"/>
            <a:r>
              <a:rPr lang="en-GB" sz="2000" dirty="0"/>
              <a:t>h</a:t>
            </a:r>
            <a:r>
              <a:rPr lang="en-GB" sz="2000" dirty="0" smtClean="0"/>
              <a:t>elping teachers develop their own digital literacy skills; and</a:t>
            </a:r>
          </a:p>
          <a:p>
            <a:pPr lvl="1"/>
            <a:r>
              <a:rPr lang="en-GB" sz="2000" dirty="0"/>
              <a:t>p</a:t>
            </a:r>
            <a:r>
              <a:rPr lang="en-GB" sz="2000" dirty="0" smtClean="0"/>
              <a:t>romoting “e-Safety” in relation to the safe and responsible use of Hwb+ tools including Office 365 and in relation to the digital technology more widely.</a:t>
            </a:r>
            <a:endParaRPr lang="en-GB" sz="1800" dirty="0" smtClean="0"/>
          </a:p>
        </p:txBody>
      </p:sp>
    </p:spTree>
    <p:extLst>
      <p:ext uri="{BB962C8B-B14F-4D97-AF65-F5344CB8AC3E}">
        <p14:creationId xmlns:p14="http://schemas.microsoft.com/office/powerpoint/2010/main" val="3902376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5601" y="258657"/>
            <a:ext cx="236220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A Windows tablet, a laptop, an iPad, and a smartphone showing Office 365 in u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54568" y="1677385"/>
            <a:ext cx="409575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ffice.com start scree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4227" y="1087332"/>
            <a:ext cx="2818422" cy="281842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6120" y="4097230"/>
            <a:ext cx="7816091" cy="261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067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5000" y="688877"/>
            <a:ext cx="7988300" cy="5078313"/>
          </a:xfrm>
          <a:prstGeom prst="rect">
            <a:avLst/>
          </a:prstGeom>
        </p:spPr>
        <p:txBody>
          <a:bodyPr wrap="square">
            <a:spAutoFit/>
          </a:bodyPr>
          <a:lstStyle/>
          <a:p>
            <a:pPr lvl="0"/>
            <a:endParaRPr lang="en-GB" sz="1800" dirty="0" smtClean="0"/>
          </a:p>
          <a:p>
            <a:pPr marL="457200" indent="-457200">
              <a:buFont typeface="+mj-lt"/>
              <a:buAutoNum type="arabicPeriod"/>
            </a:pPr>
            <a:r>
              <a:rPr lang="en-GB" sz="1800" b="1" dirty="0" smtClean="0"/>
              <a:t>Outlook</a:t>
            </a:r>
          </a:p>
          <a:p>
            <a:pPr marL="914400" lvl="1" indent="-457200">
              <a:buFont typeface="Arial" panose="020B0604020202020204" pitchFamily="34" charset="0"/>
              <a:buChar char="•"/>
            </a:pPr>
            <a:r>
              <a:rPr lang="en-GB" sz="1800" dirty="0" smtClean="0"/>
              <a:t>Option for schools (max 500) to Opt-in to a closed tenancy for their pupils – pupils can only send to fellow Hwb users.</a:t>
            </a:r>
          </a:p>
          <a:p>
            <a:pPr marL="914400" lvl="1" indent="-457200">
              <a:buFont typeface="Arial" panose="020B0604020202020204" pitchFamily="34" charset="0"/>
              <a:buChar char="•"/>
            </a:pPr>
            <a:r>
              <a:rPr lang="en-GB" sz="1800" dirty="0" smtClean="0"/>
              <a:t>Disclaimer applied to all e-mails</a:t>
            </a:r>
          </a:p>
          <a:p>
            <a:pPr marL="914400" lvl="1" indent="-457200">
              <a:buFont typeface="Arial" panose="020B0604020202020204" pitchFamily="34" charset="0"/>
              <a:buChar char="•"/>
            </a:pPr>
            <a:r>
              <a:rPr lang="en-GB" sz="1800" dirty="0" smtClean="0"/>
              <a:t>Ability for schools to apply a domain name for use with their staff accounts. E.g. </a:t>
            </a:r>
            <a:r>
              <a:rPr lang="en-GB" sz="1800" dirty="0" smtClean="0">
                <a:hlinkClick r:id="rId3"/>
              </a:rPr>
              <a:t>ateacher@hwbmail.net</a:t>
            </a:r>
            <a:r>
              <a:rPr lang="en-GB" sz="1800" dirty="0" smtClean="0"/>
              <a:t> and </a:t>
            </a:r>
            <a:r>
              <a:rPr lang="en-GB" sz="1800" dirty="0" smtClean="0">
                <a:hlinkClick r:id="rId4"/>
              </a:rPr>
              <a:t>ateacher@aschool.co.uk</a:t>
            </a:r>
            <a:r>
              <a:rPr lang="en-GB" sz="1800" dirty="0" smtClean="0"/>
              <a:t> </a:t>
            </a:r>
            <a:br>
              <a:rPr lang="en-GB" sz="1800" dirty="0" smtClean="0"/>
            </a:br>
            <a:endParaRPr lang="en-GB" sz="1800" dirty="0" smtClean="0"/>
          </a:p>
          <a:p>
            <a:pPr marL="457200" indent="-457200">
              <a:buFont typeface="+mj-lt"/>
              <a:buAutoNum type="arabicPeriod"/>
            </a:pPr>
            <a:r>
              <a:rPr lang="en-GB" sz="1800" b="1" dirty="0" smtClean="0"/>
              <a:t>People</a:t>
            </a:r>
          </a:p>
          <a:p>
            <a:pPr marL="914400" lvl="1" indent="-457200">
              <a:buFont typeface="Arial" panose="020B0604020202020204" pitchFamily="34" charset="0"/>
              <a:buChar char="•"/>
            </a:pPr>
            <a:r>
              <a:rPr lang="en-GB" sz="1800" dirty="0" smtClean="0"/>
              <a:t>Provide more information in the All Wales Staff address book</a:t>
            </a:r>
          </a:p>
          <a:p>
            <a:pPr marL="1371600" lvl="2" indent="-457200">
              <a:buFont typeface="Arial" panose="020B0604020202020204" pitchFamily="34" charset="0"/>
              <a:buChar char="•"/>
            </a:pPr>
            <a:r>
              <a:rPr lang="en-GB" sz="1800" dirty="0" smtClean="0"/>
              <a:t>To include school name, local authority and subjects</a:t>
            </a:r>
          </a:p>
          <a:p>
            <a:pPr marL="914400" lvl="1" indent="-457200">
              <a:buFont typeface="Arial" panose="020B0604020202020204" pitchFamily="34" charset="0"/>
              <a:buChar char="•"/>
            </a:pPr>
            <a:r>
              <a:rPr lang="en-GB" sz="1800" dirty="0" smtClean="0"/>
              <a:t>Each school to have their own address book containing staff and governors</a:t>
            </a:r>
            <a:r>
              <a:rPr lang="en-GB" sz="1800" b="1" dirty="0" smtClean="0"/>
              <a:t/>
            </a:r>
            <a:br>
              <a:rPr lang="en-GB" sz="1800" b="1" dirty="0" smtClean="0"/>
            </a:br>
            <a:endParaRPr lang="en-GB" sz="1800" b="1" dirty="0" smtClean="0"/>
          </a:p>
          <a:p>
            <a:pPr marL="457200" indent="-457200">
              <a:buFont typeface="+mj-lt"/>
              <a:buAutoNum type="arabicPeriod"/>
            </a:pPr>
            <a:r>
              <a:rPr lang="en-GB" sz="1800" b="1" dirty="0" smtClean="0"/>
              <a:t>One Drive</a:t>
            </a:r>
          </a:p>
          <a:p>
            <a:pPr marL="914400" lvl="1" indent="-457200">
              <a:buFont typeface="Arial" panose="020B0604020202020204" pitchFamily="34" charset="0"/>
              <a:buChar char="•"/>
            </a:pPr>
            <a:r>
              <a:rPr lang="en-GB" sz="1800" dirty="0" smtClean="0"/>
              <a:t>App developed to allow users to pass content from O365 to an area within Hwb+</a:t>
            </a:r>
            <a:r>
              <a:rPr lang="en-GB" sz="1800" b="1" dirty="0" smtClean="0"/>
              <a:t/>
            </a:r>
            <a:br>
              <a:rPr lang="en-GB" sz="1800" b="1" dirty="0" smtClean="0"/>
            </a:br>
            <a:endParaRPr lang="en-GB" sz="1800" b="1" dirty="0" smtClean="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0045" y="0"/>
            <a:ext cx="236220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213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transparent_bi_30m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6000" y="304800"/>
            <a:ext cx="143192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14"/>
          <p:cNvSpPr txBox="1">
            <a:spLocks noChangeArrowheads="1"/>
          </p:cNvSpPr>
          <p:nvPr/>
        </p:nvSpPr>
        <p:spPr bwMode="auto">
          <a:xfrm>
            <a:off x="7164388" y="2492375"/>
            <a:ext cx="19796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1300" dirty="0">
                <a:solidFill>
                  <a:schemeClr val="bg1"/>
                </a:solidFill>
                <a:cs typeface="Arial" pitchFamily="34" charset="0"/>
              </a:rPr>
              <a:t>www.cymru.gov.uk</a:t>
            </a:r>
          </a:p>
        </p:txBody>
      </p:sp>
      <p:sp>
        <p:nvSpPr>
          <p:cNvPr id="4100" name="TextBox 15"/>
          <p:cNvSpPr txBox="1">
            <a:spLocks noChangeArrowheads="1"/>
          </p:cNvSpPr>
          <p:nvPr/>
        </p:nvSpPr>
        <p:spPr bwMode="auto">
          <a:xfrm>
            <a:off x="338792" y="10320"/>
            <a:ext cx="8805208" cy="68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2800" b="1" dirty="0" smtClean="0">
                <a:cs typeface="Arial" pitchFamily="34" charset="0"/>
              </a:rPr>
              <a:t>Learning in Digital Wales work streams</a:t>
            </a:r>
          </a:p>
          <a:p>
            <a:pPr marL="457200" indent="-457200" eaLnBrk="1" hangingPunct="1">
              <a:buFont typeface="Arial" panose="020B0604020202020204" pitchFamily="34" charset="0"/>
              <a:buChar char="•"/>
            </a:pPr>
            <a:r>
              <a:rPr lang="en-GB" altLang="en-US" dirty="0" smtClean="0">
                <a:cs typeface="Arial" pitchFamily="34" charset="0"/>
              </a:rPr>
              <a:t>Hwb </a:t>
            </a:r>
            <a:r>
              <a:rPr lang="en-GB" altLang="en-US" dirty="0">
                <a:cs typeface="Arial" pitchFamily="34" charset="0"/>
              </a:rPr>
              <a:t>(the National Digital Content </a:t>
            </a:r>
            <a:r>
              <a:rPr lang="en-GB" altLang="en-US" dirty="0" smtClean="0">
                <a:cs typeface="Arial" pitchFamily="34" charset="0"/>
              </a:rPr>
              <a:t>Repository), Hwb Networks, Playlists, Hwb Community, third party tools and content</a:t>
            </a:r>
            <a:endParaRPr lang="en-GB" altLang="en-US" dirty="0">
              <a:cs typeface="Arial" pitchFamily="34" charset="0"/>
            </a:endParaRPr>
          </a:p>
          <a:p>
            <a:pPr marL="457200" indent="-457200" eaLnBrk="1" hangingPunct="1">
              <a:buFont typeface="Arial" panose="020B0604020202020204" pitchFamily="34" charset="0"/>
              <a:buChar char="•"/>
            </a:pPr>
            <a:r>
              <a:rPr lang="en-GB" altLang="en-US" dirty="0">
                <a:cs typeface="Arial" pitchFamily="34" charset="0"/>
              </a:rPr>
              <a:t>Hwb+ (the all-Wales learning platform)</a:t>
            </a:r>
          </a:p>
          <a:p>
            <a:pPr marL="457200" indent="-457200" eaLnBrk="1" hangingPunct="1">
              <a:buFont typeface="Arial" panose="020B0604020202020204" pitchFamily="34" charset="0"/>
              <a:buChar char="•"/>
            </a:pPr>
            <a:r>
              <a:rPr lang="en-GB" altLang="en-US" dirty="0">
                <a:cs typeface="Arial" pitchFamily="34" charset="0"/>
              </a:rPr>
              <a:t>Hwb+ Centres of Excellence Programme</a:t>
            </a:r>
          </a:p>
          <a:p>
            <a:pPr marL="457200" indent="-457200" eaLnBrk="1" hangingPunct="1">
              <a:buFont typeface="Arial" panose="020B0604020202020204" pitchFamily="34" charset="0"/>
              <a:buChar char="•"/>
            </a:pPr>
            <a:r>
              <a:rPr lang="en-GB" altLang="en-US" dirty="0">
                <a:cs typeface="Arial" pitchFamily="34" charset="0"/>
              </a:rPr>
              <a:t>Hwb+ public-facing websites</a:t>
            </a:r>
          </a:p>
          <a:p>
            <a:pPr marL="457200" indent="-457200" eaLnBrk="1" hangingPunct="1">
              <a:buFont typeface="Arial" panose="020B0604020202020204" pitchFamily="34" charset="0"/>
              <a:buChar char="•"/>
            </a:pPr>
            <a:r>
              <a:rPr lang="en-GB" altLang="en-US" dirty="0" smtClean="0">
                <a:cs typeface="Arial" pitchFamily="34" charset="0"/>
              </a:rPr>
              <a:t>Microsoft Office </a:t>
            </a:r>
            <a:r>
              <a:rPr lang="en-GB" altLang="en-US" dirty="0">
                <a:cs typeface="Arial" pitchFamily="34" charset="0"/>
              </a:rPr>
              <a:t>365</a:t>
            </a:r>
          </a:p>
          <a:p>
            <a:pPr marL="457200" indent="-457200" eaLnBrk="1" hangingPunct="1">
              <a:buFont typeface="Arial" panose="020B0604020202020204" pitchFamily="34" charset="0"/>
              <a:buChar char="•"/>
            </a:pPr>
            <a:r>
              <a:rPr lang="en-GB" altLang="en-US" dirty="0">
                <a:cs typeface="Arial" pitchFamily="34" charset="0"/>
              </a:rPr>
              <a:t>e-Safety including web filtering </a:t>
            </a:r>
            <a:r>
              <a:rPr lang="en-GB" altLang="en-US" dirty="0" smtClean="0">
                <a:cs typeface="Arial" pitchFamily="34" charset="0"/>
              </a:rPr>
              <a:t>standards and information governance</a:t>
            </a:r>
            <a:endParaRPr lang="en-GB" altLang="en-US" dirty="0">
              <a:cs typeface="Arial" pitchFamily="34" charset="0"/>
            </a:endParaRPr>
          </a:p>
          <a:p>
            <a:pPr marL="457200" indent="-457200" eaLnBrk="1" hangingPunct="1">
              <a:buFont typeface="Arial" panose="020B0604020202020204" pitchFamily="34" charset="0"/>
              <a:buChar char="•"/>
            </a:pPr>
            <a:r>
              <a:rPr lang="en-GB" altLang="en-US" dirty="0">
                <a:cs typeface="Arial" pitchFamily="34" charset="0"/>
              </a:rPr>
              <a:t>Additional consortia funding to support the implementation of Hwb</a:t>
            </a:r>
            <a:r>
              <a:rPr lang="en-GB" altLang="en-US" dirty="0" smtClean="0">
                <a:cs typeface="Arial" pitchFamily="34" charset="0"/>
              </a:rPr>
              <a:t>+, &amp; the extension for Hwb+ Centres of Excellence</a:t>
            </a:r>
            <a:endParaRPr lang="en-GB" altLang="en-US" dirty="0">
              <a:cs typeface="Arial" pitchFamily="34" charset="0"/>
            </a:endParaRPr>
          </a:p>
          <a:p>
            <a:pPr marL="457200" indent="-457200" eaLnBrk="1" hangingPunct="1">
              <a:buFont typeface="Arial" panose="020B0604020202020204" pitchFamily="34" charset="0"/>
              <a:buChar char="•"/>
            </a:pPr>
            <a:r>
              <a:rPr lang="en-GB" altLang="en-US" dirty="0">
                <a:cs typeface="Arial" pitchFamily="34" charset="0"/>
              </a:rPr>
              <a:t>Computing workshops for secondary schools</a:t>
            </a:r>
          </a:p>
          <a:p>
            <a:pPr marL="457200" indent="-457200" eaLnBrk="1" hangingPunct="1">
              <a:buFont typeface="Arial" panose="020B0604020202020204" pitchFamily="34" charset="0"/>
              <a:buChar char="•"/>
            </a:pPr>
            <a:r>
              <a:rPr lang="en-GB" altLang="en-US" dirty="0" smtClean="0">
                <a:cs typeface="Arial" pitchFamily="34" charset="0"/>
              </a:rPr>
              <a:t>Events including HwbMeets</a:t>
            </a:r>
          </a:p>
          <a:p>
            <a:pPr marL="457200" indent="-457200" eaLnBrk="1" hangingPunct="1">
              <a:buFont typeface="Arial" panose="020B0604020202020204" pitchFamily="34" charset="0"/>
              <a:buChar char="•"/>
            </a:pPr>
            <a:r>
              <a:rPr lang="en-GB" altLang="en-US" dirty="0" smtClean="0">
                <a:cs typeface="Arial" pitchFamily="34" charset="0"/>
              </a:rPr>
              <a:t>National </a:t>
            </a:r>
            <a:r>
              <a:rPr lang="en-GB" altLang="en-US" dirty="0">
                <a:cs typeface="Arial" pitchFamily="34" charset="0"/>
              </a:rPr>
              <a:t>Digital Learning Event</a:t>
            </a:r>
          </a:p>
          <a:p>
            <a:pPr marL="457200" indent="-457200" eaLnBrk="1" hangingPunct="1">
              <a:buFont typeface="Arial" panose="020B0604020202020204" pitchFamily="34" charset="0"/>
              <a:buChar char="•"/>
            </a:pPr>
            <a:r>
              <a:rPr lang="en-GB" altLang="en-US" dirty="0">
                <a:cs typeface="Arial" pitchFamily="34" charset="0"/>
              </a:rPr>
              <a:t>Learning in Digital Wales Evaluation</a:t>
            </a:r>
          </a:p>
          <a:p>
            <a:pPr marL="457200" indent="-457200" eaLnBrk="1" hangingPunct="1">
              <a:buFont typeface="Arial" panose="020B0604020202020204" pitchFamily="34" charset="0"/>
              <a:buChar char="•"/>
            </a:pPr>
            <a:r>
              <a:rPr lang="en-GB" altLang="en-US" dirty="0" smtClean="0">
                <a:cs typeface="Arial" pitchFamily="34" charset="0"/>
              </a:rPr>
              <a:t>Jisc</a:t>
            </a:r>
          </a:p>
          <a:p>
            <a:pPr marL="457200" indent="-457200" eaLnBrk="1" hangingPunct="1">
              <a:buFont typeface="Arial" panose="020B0604020202020204" pitchFamily="34" charset="0"/>
              <a:buChar char="•"/>
            </a:pPr>
            <a:r>
              <a:rPr lang="en-GB" altLang="en-US" dirty="0" smtClean="0">
                <a:cs typeface="Arial" pitchFamily="34" charset="0"/>
              </a:rPr>
              <a:t>ICT Infrastructure - </a:t>
            </a:r>
            <a:r>
              <a:rPr lang="en-GB" altLang="en-US" dirty="0" err="1" smtClean="0">
                <a:cs typeface="Arial" pitchFamily="34" charset="0"/>
              </a:rPr>
              <a:t>LiDWG</a:t>
            </a:r>
            <a:r>
              <a:rPr lang="en-GB" altLang="en-US" dirty="0" smtClean="0">
                <a:cs typeface="Arial" pitchFamily="34" charset="0"/>
              </a:rPr>
              <a:t> and Janet</a:t>
            </a:r>
          </a:p>
        </p:txBody>
      </p:sp>
    </p:spTree>
    <p:extLst>
      <p:ext uri="{BB962C8B-B14F-4D97-AF65-F5344CB8AC3E}">
        <p14:creationId xmlns:p14="http://schemas.microsoft.com/office/powerpoint/2010/main" val="1466305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5000" y="505223"/>
            <a:ext cx="8178800" cy="5909310"/>
          </a:xfrm>
          <a:prstGeom prst="rect">
            <a:avLst/>
          </a:prstGeom>
        </p:spPr>
        <p:txBody>
          <a:bodyPr wrap="square">
            <a:spAutoFit/>
          </a:bodyPr>
          <a:lstStyle/>
          <a:p>
            <a:endParaRPr lang="en-GB" sz="1800" b="1" dirty="0" smtClean="0"/>
          </a:p>
          <a:p>
            <a:pPr marL="457200" indent="-457200">
              <a:buFont typeface="+mj-lt"/>
              <a:buAutoNum type="arabicPeriod" startAt="4"/>
            </a:pPr>
            <a:r>
              <a:rPr lang="en-GB" sz="1800" b="1" dirty="0" smtClean="0"/>
              <a:t>SharePoint</a:t>
            </a:r>
          </a:p>
          <a:p>
            <a:pPr marL="914400" lvl="1" indent="-457200">
              <a:buFont typeface="Arial" panose="020B0604020202020204" pitchFamily="34" charset="0"/>
              <a:buChar char="•"/>
            </a:pPr>
            <a:r>
              <a:rPr lang="en-GB" sz="1800" dirty="0" smtClean="0"/>
              <a:t>Update all user to correct regional settings:</a:t>
            </a:r>
          </a:p>
          <a:p>
            <a:pPr marL="1371600" lvl="2" indent="-457200">
              <a:buFont typeface="Arial" panose="020B0604020202020204" pitchFamily="34" charset="0"/>
              <a:buChar char="•"/>
            </a:pPr>
            <a:r>
              <a:rPr lang="en-GB" sz="1800" dirty="0" smtClean="0"/>
              <a:t>Time-zone = London, </a:t>
            </a:r>
          </a:p>
          <a:p>
            <a:pPr marL="1371600" lvl="2" indent="-457200">
              <a:buFont typeface="Arial" panose="020B0604020202020204" pitchFamily="34" charset="0"/>
              <a:buChar char="•"/>
            </a:pPr>
            <a:r>
              <a:rPr lang="en-GB" sz="1800" dirty="0" smtClean="0"/>
              <a:t>Locale = English (UK)</a:t>
            </a:r>
          </a:p>
          <a:p>
            <a:pPr marL="1371600" lvl="2" indent="-457200">
              <a:buFont typeface="Arial" panose="020B0604020202020204" pitchFamily="34" charset="0"/>
              <a:buChar char="•"/>
            </a:pPr>
            <a:r>
              <a:rPr lang="en-GB" sz="1800" dirty="0" smtClean="0"/>
              <a:t>First day of week = Monday</a:t>
            </a:r>
            <a:r>
              <a:rPr lang="en-GB" sz="1800" b="1" dirty="0" smtClean="0"/>
              <a:t/>
            </a:r>
            <a:br>
              <a:rPr lang="en-GB" sz="1800" b="1" dirty="0" smtClean="0"/>
            </a:br>
            <a:endParaRPr lang="en-GB" sz="1800" b="1" dirty="0" smtClean="0"/>
          </a:p>
          <a:p>
            <a:pPr marL="457200" indent="-457200">
              <a:buFont typeface="+mj-lt"/>
              <a:buAutoNum type="arabicPeriod" startAt="4"/>
            </a:pPr>
            <a:r>
              <a:rPr lang="en-GB" sz="1800" b="1" dirty="0" smtClean="0"/>
              <a:t>Search</a:t>
            </a:r>
          </a:p>
          <a:p>
            <a:pPr marL="914400" lvl="1" indent="-457200">
              <a:buFont typeface="Arial" panose="020B0604020202020204" pitchFamily="34" charset="0"/>
              <a:buChar char="•"/>
            </a:pPr>
            <a:r>
              <a:rPr lang="en-GB" sz="1800" dirty="0" smtClean="0"/>
              <a:t>Exclude people from search</a:t>
            </a:r>
            <a:r>
              <a:rPr lang="en-GB" sz="1800" b="1" dirty="0" smtClean="0"/>
              <a:t/>
            </a:r>
            <a:br>
              <a:rPr lang="en-GB" sz="1800" b="1" dirty="0" smtClean="0"/>
            </a:br>
            <a:endParaRPr lang="en-GB" sz="1800" b="1" dirty="0" smtClean="0"/>
          </a:p>
          <a:p>
            <a:pPr marL="457200" indent="-457200">
              <a:buFont typeface="+mj-lt"/>
              <a:buAutoNum type="arabicPeriod" startAt="4"/>
            </a:pPr>
            <a:r>
              <a:rPr lang="en-GB" sz="1800" b="1" dirty="0" smtClean="0"/>
              <a:t>General</a:t>
            </a:r>
          </a:p>
          <a:p>
            <a:pPr marL="914400" lvl="1" indent="-457200">
              <a:buFont typeface="Arial" panose="020B0604020202020204" pitchFamily="34" charset="0"/>
              <a:buChar char="•"/>
            </a:pPr>
            <a:r>
              <a:rPr lang="en-GB" sz="1800" dirty="0" smtClean="0"/>
              <a:t>Synchronise Hwb+ Avatars into O365</a:t>
            </a:r>
          </a:p>
          <a:p>
            <a:pPr marL="914400" lvl="1" indent="-457200">
              <a:buFont typeface="Arial" panose="020B0604020202020204" pitchFamily="34" charset="0"/>
              <a:buChar char="•"/>
            </a:pPr>
            <a:r>
              <a:rPr lang="en-GB" sz="1800" dirty="0" smtClean="0"/>
              <a:t>Disable ability to purchase Apps</a:t>
            </a:r>
          </a:p>
          <a:p>
            <a:pPr marL="1371600" lvl="2" indent="-457200">
              <a:buFont typeface="Arial" panose="020B0604020202020204" pitchFamily="34" charset="0"/>
              <a:buChar char="•"/>
            </a:pPr>
            <a:r>
              <a:rPr lang="en-GB" sz="1800" dirty="0" smtClean="0"/>
              <a:t>Core Apps to be provided – suggestions from DLs (OneNote etc.)</a:t>
            </a:r>
          </a:p>
          <a:p>
            <a:pPr marL="914400" lvl="1" indent="-457200">
              <a:buFont typeface="Arial" panose="020B0604020202020204" pitchFamily="34" charset="0"/>
              <a:buChar char="•"/>
            </a:pPr>
            <a:r>
              <a:rPr lang="en-GB" sz="1800" dirty="0" smtClean="0"/>
              <a:t>O365 Admins – nominated school admins to be able to view pupils e-mails and files</a:t>
            </a:r>
            <a:br>
              <a:rPr lang="en-GB" sz="1800" dirty="0" smtClean="0"/>
            </a:br>
            <a:endParaRPr lang="en-GB" sz="1800" dirty="0" smtClean="0"/>
          </a:p>
          <a:p>
            <a:pPr marL="457200" indent="-457200">
              <a:buFont typeface="+mj-lt"/>
              <a:buAutoNum type="arabicPeriod" startAt="4"/>
            </a:pPr>
            <a:r>
              <a:rPr lang="en-GB" sz="1800" b="1" dirty="0" smtClean="0"/>
              <a:t>Groups</a:t>
            </a:r>
          </a:p>
          <a:p>
            <a:pPr marL="914400" lvl="1" indent="-457200">
              <a:buFont typeface="Arial" panose="020B0604020202020204" pitchFamily="34" charset="0"/>
              <a:buChar char="•"/>
            </a:pPr>
            <a:r>
              <a:rPr lang="en-GB" sz="1800" dirty="0" smtClean="0"/>
              <a:t>Only staff to create groups</a:t>
            </a:r>
          </a:p>
          <a:p>
            <a:pPr marL="914400" lvl="1" indent="-457200">
              <a:buFont typeface="Arial" panose="020B0604020202020204" pitchFamily="34" charset="0"/>
              <a:buChar char="•"/>
            </a:pPr>
            <a:r>
              <a:rPr lang="en-GB" sz="1800" dirty="0" smtClean="0"/>
              <a:t>Any user can be a member of a group</a:t>
            </a:r>
            <a:br>
              <a:rPr lang="en-GB" sz="1800" dirty="0" smtClean="0"/>
            </a:br>
            <a:endParaRPr lang="en-GB" sz="1800" dirty="0" smtClean="0"/>
          </a:p>
        </p:txBody>
      </p:sp>
      <p:sp>
        <p:nvSpPr>
          <p:cNvPr id="5" name="Rectangle 4"/>
          <p:cNvSpPr/>
          <p:nvPr/>
        </p:nvSpPr>
        <p:spPr>
          <a:xfrm>
            <a:off x="393700" y="6224201"/>
            <a:ext cx="8521700" cy="369332"/>
          </a:xfrm>
          <a:prstGeom prst="rect">
            <a:avLst/>
          </a:prstGeom>
        </p:spPr>
        <p:txBody>
          <a:bodyPr wrap="square">
            <a:spAutoFit/>
          </a:bodyPr>
          <a:lstStyle/>
          <a:p>
            <a:pPr algn="ctr" eaLnBrk="1" hangingPunct="1"/>
            <a:r>
              <a:rPr lang="en-GB" altLang="en-US" sz="1800" b="1" dirty="0" smtClean="0">
                <a:solidFill>
                  <a:srgbClr val="FF0000"/>
                </a:solidFill>
                <a:cs typeface="Arial" charset="0"/>
              </a:rPr>
              <a:t>Changes ready to deploy to all schools</a:t>
            </a:r>
            <a:endParaRPr lang="en-GB" altLang="en-US" sz="1800" b="1" dirty="0">
              <a:solidFill>
                <a:srgbClr val="FF0000"/>
              </a:solidFill>
              <a:cs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000" y="0"/>
            <a:ext cx="236220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805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222" y="337702"/>
            <a:ext cx="8229600" cy="1143000"/>
          </a:xfrm>
        </p:spPr>
        <p:txBody>
          <a:bodyPr/>
          <a:lstStyle/>
          <a:p>
            <a:r>
              <a:rPr lang="en-GB" sz="3600" dirty="0">
                <a:latin typeface="+mn-lt"/>
              </a:rPr>
              <a:t>c</a:t>
            </a:r>
            <a:r>
              <a:rPr lang="en-GB" sz="3600" dirty="0" smtClean="0">
                <a:latin typeface="+mn-lt"/>
              </a:rPr>
              <a:t>ollaboration </a:t>
            </a:r>
            <a:r>
              <a:rPr lang="en-GB" sz="3600" dirty="0">
                <a:latin typeface="+mn-lt"/>
              </a:rPr>
              <a:t>g</a:t>
            </a:r>
            <a:r>
              <a:rPr lang="en-GB" sz="3600" dirty="0" smtClean="0">
                <a:latin typeface="+mn-lt"/>
              </a:rPr>
              <a:t>roups</a:t>
            </a:r>
            <a:endParaRPr lang="en-GB" sz="3600" dirty="0">
              <a:latin typeface="+mn-lt"/>
            </a:endParaRPr>
          </a:p>
        </p:txBody>
      </p:sp>
      <p:pic>
        <p:nvPicPr>
          <p:cNvPr id="102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8480" y="1103098"/>
            <a:ext cx="5608419" cy="2036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37363" y="3329096"/>
            <a:ext cx="3182115" cy="3150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2635" y="3329096"/>
            <a:ext cx="3687872" cy="3356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5239" y="258657"/>
            <a:ext cx="236220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4033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4700" y="204401"/>
            <a:ext cx="7442200" cy="461665"/>
          </a:xfrm>
          <a:prstGeom prst="rect">
            <a:avLst/>
          </a:prstGeom>
        </p:spPr>
        <p:txBody>
          <a:bodyPr wrap="square">
            <a:spAutoFit/>
          </a:bodyPr>
          <a:lstStyle/>
          <a:p>
            <a:pPr eaLnBrk="1" hangingPunct="1"/>
            <a:r>
              <a:rPr lang="en-GB" altLang="en-US" b="1" dirty="0" smtClean="0">
                <a:cs typeface="Arial" charset="0"/>
              </a:rPr>
              <a:t>LP Connect Tool </a:t>
            </a:r>
            <a:endParaRPr lang="en-GB" altLang="en-US" b="1" dirty="0">
              <a:cs typeface="Arial" charset="0"/>
            </a:endParaRPr>
          </a:p>
        </p:txBody>
      </p:sp>
      <p:sp>
        <p:nvSpPr>
          <p:cNvPr id="4" name="Rectangle 3"/>
          <p:cNvSpPr/>
          <p:nvPr/>
        </p:nvSpPr>
        <p:spPr>
          <a:xfrm>
            <a:off x="635000" y="688877"/>
            <a:ext cx="8064500" cy="5355312"/>
          </a:xfrm>
          <a:prstGeom prst="rect">
            <a:avLst/>
          </a:prstGeom>
        </p:spPr>
        <p:txBody>
          <a:bodyPr wrap="square">
            <a:spAutoFit/>
          </a:bodyPr>
          <a:lstStyle/>
          <a:p>
            <a:pPr lvl="0"/>
            <a:r>
              <a:rPr lang="en-GB" sz="1800" dirty="0" smtClean="0"/>
              <a:t>Workshop with key stakeholders held July 2014:</a:t>
            </a:r>
            <a:br>
              <a:rPr lang="en-GB" sz="1800" dirty="0" smtClean="0"/>
            </a:br>
            <a:endParaRPr lang="en-GB" sz="1800" dirty="0" smtClean="0"/>
          </a:p>
          <a:p>
            <a:pPr marL="342900" lvl="0" indent="-342900">
              <a:buFont typeface="Arial" panose="020B0604020202020204" pitchFamily="34" charset="0"/>
              <a:buChar char="•"/>
            </a:pPr>
            <a:r>
              <a:rPr lang="en-GB" sz="1800" dirty="0" smtClean="0"/>
              <a:t>LAs</a:t>
            </a:r>
          </a:p>
          <a:p>
            <a:pPr marL="342900" lvl="0" indent="-342900">
              <a:buFont typeface="Arial" panose="020B0604020202020204" pitchFamily="34" charset="0"/>
              <a:buChar char="•"/>
            </a:pPr>
            <a:r>
              <a:rPr lang="en-GB" sz="1800" dirty="0" smtClean="0"/>
              <a:t>Learning Possibilities and Salamander Software (CT developers) </a:t>
            </a:r>
            <a:r>
              <a:rPr lang="en-GB" sz="1800" dirty="0"/>
              <a:t/>
            </a:r>
            <a:br>
              <a:rPr lang="en-GB" sz="1800" dirty="0"/>
            </a:br>
            <a:endParaRPr lang="en-GB" sz="1800" dirty="0" smtClean="0"/>
          </a:p>
          <a:p>
            <a:r>
              <a:rPr lang="en-GB" sz="1800" dirty="0" smtClean="0"/>
              <a:t>Summary of changes:</a:t>
            </a:r>
            <a:br>
              <a:rPr lang="en-GB" sz="1800" dirty="0" smtClean="0"/>
            </a:br>
            <a:endParaRPr lang="en-GB" sz="1800" dirty="0" smtClean="0"/>
          </a:p>
          <a:p>
            <a:pPr marL="457200" indent="-457200">
              <a:buFont typeface="+mj-lt"/>
              <a:buAutoNum type="arabicPeriod"/>
            </a:pPr>
            <a:r>
              <a:rPr lang="en-GB" sz="1800" b="1" dirty="0" smtClean="0"/>
              <a:t>Log files easier to read</a:t>
            </a:r>
          </a:p>
          <a:p>
            <a:pPr marL="1257300" lvl="2" indent="-342900">
              <a:buFont typeface="Arial" panose="020B0604020202020204" pitchFamily="34" charset="0"/>
              <a:buChar char="•"/>
            </a:pPr>
            <a:r>
              <a:rPr lang="en-GB" sz="1800" dirty="0" smtClean="0"/>
              <a:t>Stored in a logical directory structure</a:t>
            </a:r>
          </a:p>
          <a:p>
            <a:pPr marL="1257300" lvl="2" indent="-342900">
              <a:buFont typeface="Arial" panose="020B0604020202020204" pitchFamily="34" charset="0"/>
              <a:buChar char="•"/>
            </a:pPr>
            <a:r>
              <a:rPr lang="en-GB" sz="1800" dirty="0" smtClean="0"/>
              <a:t>Full log files</a:t>
            </a:r>
          </a:p>
          <a:p>
            <a:pPr marL="1257300" lvl="2" indent="-342900">
              <a:buFont typeface="Arial" panose="020B0604020202020204" pitchFamily="34" charset="0"/>
              <a:buChar char="•"/>
            </a:pPr>
            <a:r>
              <a:rPr lang="en-GB" sz="1800" dirty="0" smtClean="0"/>
              <a:t>Summary log files</a:t>
            </a:r>
            <a:br>
              <a:rPr lang="en-GB" sz="1800" dirty="0" smtClean="0"/>
            </a:br>
            <a:endParaRPr lang="en-GB" sz="1800" dirty="0" smtClean="0"/>
          </a:p>
          <a:p>
            <a:pPr marL="457200" indent="-457200">
              <a:buFont typeface="+mj-lt"/>
              <a:buAutoNum type="arabicPeriod"/>
            </a:pPr>
            <a:r>
              <a:rPr lang="en-GB" sz="1800" b="1" dirty="0" smtClean="0"/>
              <a:t>LA Dashboard (SharePoint Site)</a:t>
            </a:r>
          </a:p>
          <a:p>
            <a:pPr marL="1257300" lvl="2" indent="-342900">
              <a:buFont typeface="Arial" panose="020B0604020202020204" pitchFamily="34" charset="0"/>
              <a:buChar char="•"/>
            </a:pPr>
            <a:r>
              <a:rPr lang="en-GB" sz="1800" dirty="0" smtClean="0"/>
              <a:t>When CT was last ran</a:t>
            </a:r>
          </a:p>
          <a:p>
            <a:pPr marL="1257300" lvl="2" indent="-342900">
              <a:buFont typeface="Arial" panose="020B0604020202020204" pitchFamily="34" charset="0"/>
              <a:buChar char="•"/>
            </a:pPr>
            <a:r>
              <a:rPr lang="en-GB" sz="1800" dirty="0" smtClean="0"/>
              <a:t>Basic error info for each school</a:t>
            </a:r>
            <a:br>
              <a:rPr lang="en-GB" sz="1800" dirty="0" smtClean="0"/>
            </a:br>
            <a:endParaRPr lang="en-GB" sz="1800" dirty="0"/>
          </a:p>
          <a:p>
            <a:pPr marL="457200" indent="-457200">
              <a:buFont typeface="+mj-lt"/>
              <a:buAutoNum type="arabicPeriod"/>
            </a:pPr>
            <a:r>
              <a:rPr lang="en-GB" sz="1800" b="1" dirty="0" smtClean="0"/>
              <a:t>User Credentials List</a:t>
            </a:r>
          </a:p>
          <a:p>
            <a:pPr marL="1257300" lvl="2" indent="-342900">
              <a:buFont typeface="Arial" panose="020B0604020202020204" pitchFamily="34" charset="0"/>
              <a:buChar char="•"/>
            </a:pPr>
            <a:r>
              <a:rPr lang="en-GB" sz="1800" dirty="0" smtClean="0"/>
              <a:t>Identify school leavers</a:t>
            </a:r>
          </a:p>
          <a:p>
            <a:pPr marL="1257300" lvl="2" indent="-342900">
              <a:buFont typeface="Arial" panose="020B0604020202020204" pitchFamily="34" charset="0"/>
              <a:buChar char="•"/>
            </a:pPr>
            <a:r>
              <a:rPr lang="en-GB" sz="1800" dirty="0" smtClean="0"/>
              <a:t>Identify dual register users</a:t>
            </a:r>
          </a:p>
        </p:txBody>
      </p:sp>
      <p:sp>
        <p:nvSpPr>
          <p:cNvPr id="5" name="Rectangle 4"/>
          <p:cNvSpPr/>
          <p:nvPr/>
        </p:nvSpPr>
        <p:spPr>
          <a:xfrm>
            <a:off x="393700" y="6224201"/>
            <a:ext cx="8521700" cy="369332"/>
          </a:xfrm>
          <a:prstGeom prst="rect">
            <a:avLst/>
          </a:prstGeom>
        </p:spPr>
        <p:txBody>
          <a:bodyPr wrap="square">
            <a:spAutoFit/>
          </a:bodyPr>
          <a:lstStyle/>
          <a:p>
            <a:pPr algn="ctr" eaLnBrk="1" hangingPunct="1"/>
            <a:r>
              <a:rPr lang="en-GB" altLang="en-US" sz="1800" b="1" dirty="0" smtClean="0">
                <a:solidFill>
                  <a:srgbClr val="FF0000"/>
                </a:solidFill>
                <a:cs typeface="Arial" charset="0"/>
              </a:rPr>
              <a:t>Changes ready to deploy to all schools</a:t>
            </a:r>
            <a:endParaRPr lang="en-GB" altLang="en-US" sz="1800" b="1" dirty="0">
              <a:solidFill>
                <a:srgbClr val="FF0000"/>
              </a:solidFill>
              <a:cs typeface="Arial" charset="0"/>
            </a:endParaRPr>
          </a:p>
        </p:txBody>
      </p:sp>
    </p:spTree>
    <p:extLst>
      <p:ext uri="{BB962C8B-B14F-4D97-AF65-F5344CB8AC3E}">
        <p14:creationId xmlns:p14="http://schemas.microsoft.com/office/powerpoint/2010/main" val="135580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South West Grid for Learning (SWGfL)</a:t>
            </a:r>
            <a:endParaRPr lang="en-GB" sz="3200" dirty="0"/>
          </a:p>
        </p:txBody>
      </p:sp>
      <p:sp>
        <p:nvSpPr>
          <p:cNvPr id="3" name="Content Placeholder 2"/>
          <p:cNvSpPr>
            <a:spLocks noGrp="1"/>
          </p:cNvSpPr>
          <p:nvPr>
            <p:ph idx="1"/>
          </p:nvPr>
        </p:nvSpPr>
        <p:spPr>
          <a:xfrm>
            <a:off x="457200" y="1506415"/>
            <a:ext cx="8229600" cy="4525963"/>
          </a:xfrm>
        </p:spPr>
        <p:txBody>
          <a:bodyPr/>
          <a:lstStyle/>
          <a:p>
            <a:r>
              <a:rPr lang="en-GB" sz="2800" dirty="0" smtClean="0"/>
              <a:t>Feb 2015 - Minister agreed extension to existing e-Safety contract with SWGfL until March 2016.</a:t>
            </a:r>
          </a:p>
          <a:p>
            <a:r>
              <a:rPr lang="en-GB" sz="2800" dirty="0" smtClean="0"/>
              <a:t>Continuing support for 360 degree safe Cymru, Digital Learning Resources (DLR), e-Safety zone and CPD programme.</a:t>
            </a:r>
          </a:p>
          <a:p>
            <a:r>
              <a:rPr lang="en-GB" sz="2800" dirty="0" smtClean="0"/>
              <a:t>The DLR is attracting around </a:t>
            </a:r>
            <a:r>
              <a:rPr lang="en-GB" sz="2800" dirty="0"/>
              <a:t>1000 page visits a month </a:t>
            </a:r>
            <a:r>
              <a:rPr lang="en-GB" sz="2800" dirty="0" smtClean="0"/>
              <a:t>and </a:t>
            </a:r>
            <a:r>
              <a:rPr lang="en-GB" sz="2800" dirty="0"/>
              <a:t>348 schools </a:t>
            </a:r>
            <a:r>
              <a:rPr lang="en-GB" sz="2800" dirty="0" smtClean="0"/>
              <a:t>have already </a:t>
            </a:r>
            <a:r>
              <a:rPr lang="en-GB" sz="2800" dirty="0"/>
              <a:t>registered for the </a:t>
            </a:r>
            <a:r>
              <a:rPr lang="en-GB" sz="2800" dirty="0" smtClean="0"/>
              <a:t>360 degree safe tool.</a:t>
            </a:r>
          </a:p>
          <a:p>
            <a:r>
              <a:rPr lang="en-GB" sz="2800" dirty="0" smtClean="0"/>
              <a:t>Further engagement at local level from SWGfL (2 days per local authority)</a:t>
            </a:r>
            <a:endParaRPr lang="en-GB" sz="2800" dirty="0"/>
          </a:p>
        </p:txBody>
      </p:sp>
    </p:spTree>
    <p:extLst>
      <p:ext uri="{BB962C8B-B14F-4D97-AF65-F5344CB8AC3E}">
        <p14:creationId xmlns:p14="http://schemas.microsoft.com/office/powerpoint/2010/main" val="2191645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GB" sz="2800" b="1" dirty="0" smtClean="0"/>
              <a:t>Location:		Numbers:</a:t>
            </a:r>
          </a:p>
          <a:p>
            <a:pPr marL="0" indent="0">
              <a:buNone/>
            </a:pPr>
            <a:r>
              <a:rPr lang="en-GB" sz="2400" dirty="0" smtClean="0"/>
              <a:t>Aberystwyth		46	</a:t>
            </a:r>
          </a:p>
          <a:p>
            <a:pPr marL="0" indent="0">
              <a:buNone/>
            </a:pPr>
            <a:r>
              <a:rPr lang="en-GB" sz="2400" dirty="0" smtClean="0"/>
              <a:t>Anglesey		59</a:t>
            </a:r>
          </a:p>
          <a:p>
            <a:pPr marL="0" indent="0">
              <a:buNone/>
            </a:pPr>
            <a:r>
              <a:rPr lang="en-GB" sz="2400" dirty="0" smtClean="0"/>
              <a:t>Swansea		52</a:t>
            </a:r>
          </a:p>
          <a:p>
            <a:pPr marL="0" indent="0">
              <a:buNone/>
            </a:pPr>
            <a:r>
              <a:rPr lang="en-GB" sz="2400" dirty="0" smtClean="0"/>
              <a:t>Newtown		42</a:t>
            </a:r>
          </a:p>
          <a:p>
            <a:pPr marL="0" indent="0">
              <a:buNone/>
            </a:pPr>
            <a:r>
              <a:rPr lang="en-GB" sz="2400" dirty="0" smtClean="0"/>
              <a:t>Cowbridge		</a:t>
            </a:r>
            <a:r>
              <a:rPr lang="en-GB" sz="2400" dirty="0" smtClean="0"/>
              <a:t>38</a:t>
            </a:r>
            <a:endParaRPr lang="en-GB" sz="2400" dirty="0" smtClean="0"/>
          </a:p>
          <a:p>
            <a:pPr marL="0" indent="0">
              <a:buNone/>
            </a:pPr>
            <a:r>
              <a:rPr lang="en-GB" sz="2400" dirty="0" smtClean="0"/>
              <a:t>Mold</a:t>
            </a:r>
            <a:r>
              <a:rPr lang="en-GB" sz="2400" dirty="0"/>
              <a:t>	</a:t>
            </a:r>
            <a:r>
              <a:rPr lang="en-GB" sz="2400" dirty="0" smtClean="0"/>
              <a:t>		</a:t>
            </a:r>
            <a:r>
              <a:rPr lang="en-GB" sz="2400" dirty="0" smtClean="0"/>
              <a:t>58</a:t>
            </a:r>
            <a:endParaRPr lang="en-GB" sz="2400" dirty="0"/>
          </a:p>
          <a:p>
            <a:pPr marL="0" indent="0">
              <a:buNone/>
            </a:pPr>
            <a:r>
              <a:rPr lang="en-GB" sz="2400" dirty="0" smtClean="0"/>
              <a:t>Pembrokeshire 	16 June</a:t>
            </a:r>
          </a:p>
          <a:p>
            <a:pPr marL="0" indent="0">
              <a:buNone/>
            </a:pPr>
            <a:r>
              <a:rPr lang="en-GB" sz="2400" dirty="0" smtClean="0"/>
              <a:t>Pwllheli		7 July</a:t>
            </a:r>
            <a:endParaRPr lang="en-GB" sz="2400" dirty="0"/>
          </a:p>
          <a:p>
            <a:pPr marL="0" indent="0">
              <a:buNone/>
            </a:pPr>
            <a:endParaRPr lang="en-GB" sz="2400" dirty="0"/>
          </a:p>
        </p:txBody>
      </p:sp>
      <p:grpSp>
        <p:nvGrpSpPr>
          <p:cNvPr id="4" name="Group 3"/>
          <p:cNvGrpSpPr/>
          <p:nvPr/>
        </p:nvGrpSpPr>
        <p:grpSpPr>
          <a:xfrm>
            <a:off x="5417538" y="1052736"/>
            <a:ext cx="3233845" cy="2006138"/>
            <a:chOff x="5676900" y="4579938"/>
            <a:chExt cx="3333750" cy="2003425"/>
          </a:xfrm>
        </p:grpSpPr>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76900" y="4579938"/>
              <a:ext cx="3333750" cy="200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1"/>
            <p:cNvSpPr>
              <a:spLocks noChangeArrowheads="1"/>
            </p:cNvSpPr>
            <p:nvPr/>
          </p:nvSpPr>
          <p:spPr bwMode="auto">
            <a:xfrm>
              <a:off x="8334375" y="5867400"/>
              <a:ext cx="538163" cy="2857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GB" altLang="en-US" dirty="0"/>
            </a:p>
          </p:txBody>
        </p:sp>
      </p:grpSp>
      <p:sp>
        <p:nvSpPr>
          <p:cNvPr id="2" name="Title 1"/>
          <p:cNvSpPr>
            <a:spLocks noGrp="1"/>
          </p:cNvSpPr>
          <p:nvPr>
            <p:ph type="title"/>
          </p:nvPr>
        </p:nvSpPr>
        <p:spPr>
          <a:xfrm>
            <a:off x="457200" y="274638"/>
            <a:ext cx="8229600" cy="922114"/>
          </a:xfrm>
        </p:spPr>
        <p:txBody>
          <a:bodyPr>
            <a:normAutofit/>
          </a:bodyPr>
          <a:lstStyle/>
          <a:p>
            <a:pPr algn="l"/>
            <a:r>
              <a:rPr lang="en-GB" sz="4000" b="1" dirty="0" smtClean="0"/>
              <a:t>HwbMeets 2014/2015</a:t>
            </a:r>
            <a:endParaRPr lang="en-GB" sz="4000" b="1"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0112" y="4365104"/>
            <a:ext cx="2865437"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431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  Computing workshops for secondary schools update</a:t>
            </a:r>
            <a:endParaRPr lang="en-GB" sz="36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64491" y="5301621"/>
            <a:ext cx="369570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475129" y="1587327"/>
            <a:ext cx="8229600" cy="3616685"/>
          </a:xfrm>
          <a:prstGeom prst="rect">
            <a:avLst/>
          </a:prstGeom>
        </p:spPr>
        <p:txBody>
          <a:bodyPr vert="horz"/>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52"/>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52"/>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52"/>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52"/>
                <a:ea typeface="ＭＳ Ｐゴシック" charset="-128"/>
                <a:cs typeface="ＭＳ Ｐゴシック" charset="-128"/>
              </a:defRPr>
            </a:lvl9pPr>
          </a:lstStyle>
          <a:p>
            <a:pPr marL="457200" indent="-457200" algn="l">
              <a:buFont typeface="Arial" panose="020B0604020202020204" pitchFamily="34" charset="0"/>
              <a:buChar char="•"/>
            </a:pPr>
            <a:r>
              <a:rPr lang="en-GB" sz="3200" kern="0" dirty="0" smtClean="0"/>
              <a:t>Local </a:t>
            </a:r>
            <a:r>
              <a:rPr lang="en-GB" sz="3200" kern="0" dirty="0"/>
              <a:t>w</a:t>
            </a:r>
            <a:r>
              <a:rPr lang="en-GB" sz="3200" kern="0" dirty="0" smtClean="0"/>
              <a:t>orkshops delivered for Python, LEGO, Scratch, Raspberry Pi</a:t>
            </a:r>
            <a:r>
              <a:rPr lang="en-GB" sz="3200" kern="0" dirty="0"/>
              <a:t> </a:t>
            </a:r>
            <a:r>
              <a:rPr lang="en-GB" sz="3200" kern="0" dirty="0" smtClean="0"/>
              <a:t>and Java</a:t>
            </a:r>
          </a:p>
          <a:p>
            <a:pPr marL="457200" indent="-457200" algn="l">
              <a:buFont typeface="Arial" panose="020B0604020202020204" pitchFamily="34" charset="0"/>
              <a:buChar char="•"/>
            </a:pPr>
            <a:r>
              <a:rPr lang="en-GB" sz="3200" kern="0" dirty="0" smtClean="0"/>
              <a:t>Schools engaged – 52</a:t>
            </a:r>
          </a:p>
          <a:p>
            <a:pPr marL="457200" indent="-457200" algn="l">
              <a:buFont typeface="Arial" panose="020B0604020202020204" pitchFamily="34" charset="0"/>
              <a:buChar char="•"/>
            </a:pPr>
            <a:r>
              <a:rPr lang="en-GB" sz="3200" kern="0" dirty="0" smtClean="0"/>
              <a:t>Teacher attendees – 83</a:t>
            </a:r>
          </a:p>
          <a:p>
            <a:pPr marL="457200" indent="-457200" algn="l">
              <a:buFont typeface="Arial" panose="020B0604020202020204" pitchFamily="34" charset="0"/>
              <a:buChar char="•"/>
            </a:pPr>
            <a:r>
              <a:rPr lang="en-GB" sz="3200" kern="0" dirty="0" smtClean="0"/>
              <a:t>Learner attendees – 1490</a:t>
            </a:r>
          </a:p>
          <a:p>
            <a:pPr marL="571500" indent="-571500" algn="l">
              <a:buFont typeface="Arial" panose="020B0604020202020204" pitchFamily="34" charset="0"/>
              <a:buChar char="•"/>
            </a:pPr>
            <a:r>
              <a:rPr lang="en-GB" sz="3200" kern="0" dirty="0"/>
              <a:t>4 x 6 week Python programming CPD modules delivered to 32 teachers</a:t>
            </a:r>
          </a:p>
          <a:p>
            <a:pPr marL="571500" indent="-571500" algn="l">
              <a:buFont typeface="Arial" panose="020B0604020202020204" pitchFamily="34" charset="0"/>
              <a:buChar char="•"/>
            </a:pPr>
            <a:endParaRPr lang="en-GB" sz="3200" kern="0" dirty="0"/>
          </a:p>
        </p:txBody>
      </p:sp>
    </p:spTree>
    <p:extLst>
      <p:ext uri="{BB962C8B-B14F-4D97-AF65-F5344CB8AC3E}">
        <p14:creationId xmlns:p14="http://schemas.microsoft.com/office/powerpoint/2010/main" val="3471465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9965" y="613642"/>
            <a:ext cx="8754035" cy="5834455"/>
          </a:xfrm>
          <a:prstGeom prst="rect">
            <a:avLst/>
          </a:prstGeom>
        </p:spPr>
        <p:txBody>
          <a:bodyPr vert="horz"/>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52"/>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52"/>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52"/>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52"/>
                <a:ea typeface="ＭＳ Ｐゴシック" charset="-128"/>
                <a:cs typeface="ＭＳ Ｐゴシック" charset="-128"/>
              </a:defRPr>
            </a:lvl9pPr>
          </a:lstStyle>
          <a:p>
            <a:pPr algn="l"/>
            <a:r>
              <a:rPr lang="en-GB" sz="3600" b="1" kern="0" dirty="0" smtClean="0"/>
              <a:t>  National Digital Learning Event 2015</a:t>
            </a:r>
          </a:p>
          <a:p>
            <a:endParaRPr lang="en-GB" sz="3600" b="1" kern="0" dirty="0" smtClean="0"/>
          </a:p>
          <a:p>
            <a:r>
              <a:rPr lang="en-GB" sz="2800" b="1" kern="0" dirty="0" smtClean="0">
                <a:solidFill>
                  <a:schemeClr val="tx1"/>
                </a:solidFill>
              </a:rPr>
              <a:t>24 June 2015</a:t>
            </a:r>
            <a:endParaRPr lang="en-GB" sz="2800" b="1" kern="0" dirty="0" smtClean="0">
              <a:solidFill>
                <a:schemeClr val="tx1"/>
              </a:solidFill>
            </a:endParaRPr>
          </a:p>
          <a:p>
            <a:r>
              <a:rPr lang="en-GB" b="1" i="1" kern="0" dirty="0" smtClean="0">
                <a:solidFill>
                  <a:schemeClr val="tx1"/>
                </a:solidFill>
              </a:rPr>
              <a:t>Digital </a:t>
            </a:r>
            <a:r>
              <a:rPr lang="en-GB" b="1" i="1" kern="0" dirty="0">
                <a:solidFill>
                  <a:schemeClr val="tx1"/>
                </a:solidFill>
              </a:rPr>
              <a:t>Competence – </a:t>
            </a:r>
            <a:endParaRPr lang="en-GB" b="1" i="1" kern="0" dirty="0" smtClean="0">
              <a:solidFill>
                <a:schemeClr val="tx1"/>
              </a:solidFill>
            </a:endParaRPr>
          </a:p>
          <a:p>
            <a:r>
              <a:rPr lang="en-GB" b="1" i="1" kern="0" dirty="0" smtClean="0">
                <a:solidFill>
                  <a:schemeClr val="tx1"/>
                </a:solidFill>
              </a:rPr>
              <a:t>Sharing </a:t>
            </a:r>
            <a:r>
              <a:rPr lang="en-GB" b="1" i="1" kern="0" dirty="0">
                <a:solidFill>
                  <a:schemeClr val="tx1"/>
                </a:solidFill>
              </a:rPr>
              <a:t>Good Practice</a:t>
            </a:r>
          </a:p>
          <a:p>
            <a:endParaRPr lang="en-GB" sz="3600" b="1" kern="0" dirty="0" smtClean="0"/>
          </a:p>
          <a:p>
            <a:endParaRPr lang="en-GB" sz="3600" b="1" kern="0" dirty="0" smtClean="0"/>
          </a:p>
          <a:p>
            <a:r>
              <a:rPr lang="en-GB" sz="2800" b="1" kern="0" dirty="0" smtClean="0"/>
              <a:t>#NDLE2015</a:t>
            </a:r>
          </a:p>
          <a:p>
            <a:endParaRPr lang="en-GB" sz="3600" b="1" kern="0" dirty="0"/>
          </a:p>
          <a:p>
            <a:endParaRPr lang="en-GB" sz="3600" b="1" kern="0" dirty="0" smtClean="0"/>
          </a:p>
          <a:p>
            <a:endParaRPr lang="en-GB" sz="3600" b="1" kern="0" dirty="0"/>
          </a:p>
          <a:p>
            <a:endParaRPr lang="en-GB" sz="3600" b="1" kern="0" dirty="0" smtClean="0"/>
          </a:p>
          <a:p>
            <a:endParaRPr lang="en-GB" sz="3600" b="1" kern="0" dirty="0"/>
          </a:p>
          <a:p>
            <a:endParaRPr lang="en-GB" sz="3600" b="1" kern="0" dirty="0" smtClean="0"/>
          </a:p>
        </p:txBody>
      </p:sp>
    </p:spTree>
    <p:extLst>
      <p:ext uri="{BB962C8B-B14F-4D97-AF65-F5344CB8AC3E}">
        <p14:creationId xmlns:p14="http://schemas.microsoft.com/office/powerpoint/2010/main" val="3735070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3600" b="1" dirty="0" smtClean="0"/>
              <a:t>National Digital Learning Awards 2015 </a:t>
            </a:r>
            <a:endParaRPr lang="en-GB" sz="3600" b="1" dirty="0"/>
          </a:p>
        </p:txBody>
      </p:sp>
      <p:sp>
        <p:nvSpPr>
          <p:cNvPr id="3" name="Content Placeholder 2"/>
          <p:cNvSpPr>
            <a:spLocks noGrp="1"/>
          </p:cNvSpPr>
          <p:nvPr>
            <p:ph idx="1"/>
          </p:nvPr>
        </p:nvSpPr>
        <p:spPr>
          <a:xfrm>
            <a:off x="457200" y="1196752"/>
            <a:ext cx="8229600" cy="5472608"/>
          </a:xfrm>
        </p:spPr>
        <p:txBody>
          <a:bodyPr>
            <a:normAutofit fontScale="25000" lnSpcReduction="20000"/>
          </a:bodyPr>
          <a:lstStyle/>
          <a:p>
            <a:pPr fontAlgn="base" hangingPunct="0"/>
            <a:r>
              <a:rPr lang="en-GB" sz="7200" dirty="0"/>
              <a:t>Best new resource created by teachers </a:t>
            </a:r>
            <a:r>
              <a:rPr lang="en-GB" sz="7200" dirty="0" smtClean="0"/>
              <a:t>(for 3 </a:t>
            </a:r>
            <a:r>
              <a:rPr lang="en-GB" sz="7200" dirty="0"/>
              <a:t>to 11 year old learners</a:t>
            </a:r>
            <a:r>
              <a:rPr lang="en-GB" sz="7200" dirty="0" smtClean="0"/>
              <a:t>)</a:t>
            </a:r>
          </a:p>
          <a:p>
            <a:pPr marL="0" indent="0" fontAlgn="base" hangingPunct="0">
              <a:buNone/>
            </a:pPr>
            <a:endParaRPr lang="en-GB" sz="7200" dirty="0"/>
          </a:p>
          <a:p>
            <a:pPr fontAlgn="base" hangingPunct="0"/>
            <a:r>
              <a:rPr lang="en-GB" sz="7200" dirty="0"/>
              <a:t>Best innovative use of digital tools and resources in teaching (3 to 11 year old learners</a:t>
            </a:r>
            <a:r>
              <a:rPr lang="en-GB" sz="7200" dirty="0" smtClean="0"/>
              <a:t>)</a:t>
            </a:r>
          </a:p>
          <a:p>
            <a:pPr marL="0" indent="0" fontAlgn="base" hangingPunct="0">
              <a:buNone/>
            </a:pPr>
            <a:endParaRPr lang="en-GB" sz="7200" dirty="0"/>
          </a:p>
          <a:p>
            <a:pPr fontAlgn="base" hangingPunct="0"/>
            <a:r>
              <a:rPr lang="en-GB" sz="7200" dirty="0"/>
              <a:t>Best new resource created by teachers </a:t>
            </a:r>
            <a:r>
              <a:rPr lang="en-GB" sz="7200" dirty="0" smtClean="0"/>
              <a:t>(for 11 </a:t>
            </a:r>
            <a:r>
              <a:rPr lang="en-GB" sz="7200" dirty="0"/>
              <a:t>to 16 year old learners</a:t>
            </a:r>
            <a:r>
              <a:rPr lang="en-GB" sz="7200" dirty="0" smtClean="0"/>
              <a:t>)</a:t>
            </a:r>
          </a:p>
          <a:p>
            <a:pPr marL="0" indent="0" fontAlgn="base" hangingPunct="0">
              <a:buNone/>
            </a:pPr>
            <a:r>
              <a:rPr lang="en-GB" sz="7200" dirty="0" smtClean="0"/>
              <a:t> </a:t>
            </a:r>
            <a:endParaRPr lang="en-GB" sz="7200" dirty="0"/>
          </a:p>
          <a:p>
            <a:pPr fontAlgn="base" hangingPunct="0"/>
            <a:r>
              <a:rPr lang="en-GB" sz="7200" dirty="0"/>
              <a:t>Best innovative use of digital tools and resources in teaching (11 to 16 year old learners</a:t>
            </a:r>
            <a:r>
              <a:rPr lang="en-GB" sz="7200" dirty="0" smtClean="0"/>
              <a:t>)</a:t>
            </a:r>
          </a:p>
          <a:p>
            <a:pPr marL="0" indent="0" fontAlgn="base" hangingPunct="0">
              <a:buNone/>
            </a:pPr>
            <a:endParaRPr lang="en-GB" sz="7200" dirty="0"/>
          </a:p>
          <a:p>
            <a:pPr fontAlgn="base" hangingPunct="0"/>
            <a:r>
              <a:rPr lang="en-GB" sz="7200" dirty="0"/>
              <a:t>Best new resource created by teachers </a:t>
            </a:r>
            <a:r>
              <a:rPr lang="en-GB" sz="7200" dirty="0" smtClean="0"/>
              <a:t>(for learners aged 16+)</a:t>
            </a:r>
          </a:p>
          <a:p>
            <a:pPr marL="0" indent="0" fontAlgn="base" hangingPunct="0">
              <a:buNone/>
            </a:pPr>
            <a:endParaRPr lang="en-GB" sz="7200" dirty="0"/>
          </a:p>
          <a:p>
            <a:pPr fontAlgn="base" hangingPunct="0"/>
            <a:r>
              <a:rPr lang="en-GB" sz="7200" dirty="0"/>
              <a:t>Best innovative use of digital tools and resources in teaching (16</a:t>
            </a:r>
            <a:r>
              <a:rPr lang="en-GB" sz="7200" dirty="0" smtClean="0"/>
              <a:t>+)</a:t>
            </a:r>
          </a:p>
          <a:p>
            <a:pPr marL="0" indent="0" fontAlgn="base" hangingPunct="0">
              <a:buNone/>
            </a:pPr>
            <a:endParaRPr lang="en-GB" sz="7200" dirty="0"/>
          </a:p>
          <a:p>
            <a:pPr fontAlgn="base" hangingPunct="0"/>
            <a:r>
              <a:rPr lang="en-GB" sz="7200" dirty="0"/>
              <a:t>Best new commercial resource (any age group</a:t>
            </a:r>
            <a:r>
              <a:rPr lang="en-GB" sz="7200" dirty="0" smtClean="0"/>
              <a:t>)</a:t>
            </a:r>
          </a:p>
          <a:p>
            <a:pPr marL="0" indent="0" fontAlgn="base" hangingPunct="0">
              <a:buNone/>
            </a:pPr>
            <a:endParaRPr lang="en-GB" sz="7200" dirty="0"/>
          </a:p>
          <a:p>
            <a:pPr fontAlgn="base" hangingPunct="0"/>
            <a:r>
              <a:rPr lang="en-GB" sz="7200" dirty="0" smtClean="0"/>
              <a:t>NDLC pupil </a:t>
            </a:r>
            <a:r>
              <a:rPr lang="en-GB" sz="7200" dirty="0"/>
              <a:t>award </a:t>
            </a:r>
            <a:r>
              <a:rPr lang="en-GB" sz="7200" dirty="0" smtClean="0"/>
              <a:t> - for </a:t>
            </a:r>
            <a:r>
              <a:rPr lang="en-GB" sz="7200" dirty="0"/>
              <a:t>a resource, or for the innovative application of a resource by pupils, for pupils</a:t>
            </a:r>
            <a:r>
              <a:rPr lang="en-GB" sz="7200" dirty="0" smtClean="0"/>
              <a:t>.</a:t>
            </a:r>
          </a:p>
          <a:p>
            <a:pPr fontAlgn="base" hangingPunct="0"/>
            <a:endParaRPr lang="en-GB" sz="7200" dirty="0"/>
          </a:p>
          <a:p>
            <a:pPr marL="0" indent="0" fontAlgn="base" hangingPunct="0">
              <a:buNone/>
            </a:pPr>
            <a:r>
              <a:rPr lang="en-GB" sz="7200" b="1" dirty="0" smtClean="0"/>
              <a:t>Closing date – 1 May</a:t>
            </a:r>
            <a:endParaRPr lang="en-GB" sz="7200" b="1" dirty="0"/>
          </a:p>
          <a:p>
            <a:pPr marL="0" indent="0">
              <a:buNone/>
            </a:pPr>
            <a:endParaRPr lang="en-GB" dirty="0"/>
          </a:p>
        </p:txBody>
      </p:sp>
    </p:spTree>
    <p:extLst>
      <p:ext uri="{BB962C8B-B14F-4D97-AF65-F5344CB8AC3E}">
        <p14:creationId xmlns:p14="http://schemas.microsoft.com/office/powerpoint/2010/main" val="585381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853"/>
            <a:ext cx="8229600" cy="1143000"/>
          </a:xfrm>
        </p:spPr>
        <p:txBody>
          <a:bodyPr/>
          <a:lstStyle/>
          <a:p>
            <a:pPr algn="l"/>
            <a:r>
              <a:rPr lang="en-GB" sz="3200" b="1" dirty="0" smtClean="0"/>
              <a:t>Learning in Digital Wales Evaluation</a:t>
            </a:r>
            <a:endParaRPr lang="en-GB" sz="3200" b="1" dirty="0"/>
          </a:p>
        </p:txBody>
      </p:sp>
      <p:sp>
        <p:nvSpPr>
          <p:cNvPr id="3" name="Content Placeholder 2"/>
          <p:cNvSpPr>
            <a:spLocks noGrp="1"/>
          </p:cNvSpPr>
          <p:nvPr>
            <p:ph idx="1"/>
          </p:nvPr>
        </p:nvSpPr>
        <p:spPr>
          <a:xfrm>
            <a:off x="316523" y="844061"/>
            <a:ext cx="8827477" cy="5615354"/>
          </a:xfrm>
        </p:spPr>
        <p:txBody>
          <a:bodyPr/>
          <a:lstStyle/>
          <a:p>
            <a:pPr marL="0" indent="0">
              <a:spcBef>
                <a:spcPts val="0"/>
              </a:spcBef>
              <a:buNone/>
            </a:pPr>
            <a:r>
              <a:rPr lang="en-GB" sz="2000" b="1" dirty="0" smtClean="0"/>
              <a:t>Aims</a:t>
            </a:r>
          </a:p>
          <a:p>
            <a:r>
              <a:rPr lang="en-GB" sz="1600" dirty="0" smtClean="0"/>
              <a:t>To evaluate how the Learning in Digital Wales (LiDW) Programme was implemented.</a:t>
            </a:r>
          </a:p>
          <a:p>
            <a:r>
              <a:rPr lang="en-GB" sz="1600" dirty="0" smtClean="0"/>
              <a:t>To </a:t>
            </a:r>
            <a:r>
              <a:rPr lang="en-GB" sz="1600" dirty="0"/>
              <a:t>evaluate whether the different strands of the LiDW </a:t>
            </a:r>
            <a:r>
              <a:rPr lang="en-GB" sz="1600" dirty="0" smtClean="0"/>
              <a:t>Programme have </a:t>
            </a:r>
            <a:r>
              <a:rPr lang="en-GB" sz="1600" dirty="0"/>
              <a:t>met </a:t>
            </a:r>
            <a:r>
              <a:rPr lang="en-GB" sz="1600" dirty="0" smtClean="0"/>
              <a:t>their identified objectives</a:t>
            </a:r>
            <a:r>
              <a:rPr lang="en-GB" sz="1600" dirty="0"/>
              <a:t>.</a:t>
            </a:r>
            <a:endParaRPr lang="en-GB" sz="1600" dirty="0" smtClean="0"/>
          </a:p>
          <a:p>
            <a:r>
              <a:rPr lang="en-GB" sz="1600" dirty="0"/>
              <a:t>T</a:t>
            </a:r>
            <a:r>
              <a:rPr lang="en-GB" sz="1600" dirty="0" smtClean="0"/>
              <a:t>o </a:t>
            </a:r>
            <a:r>
              <a:rPr lang="en-GB" sz="1600" dirty="0"/>
              <a:t>identify any emerging impacts that the LiDW Programme is having on classroom practice for both teachers and learners</a:t>
            </a:r>
            <a:r>
              <a:rPr lang="en-GB" sz="1600" dirty="0" smtClean="0"/>
              <a:t>.</a:t>
            </a:r>
          </a:p>
          <a:p>
            <a:endParaRPr lang="en-GB" sz="1600" dirty="0" smtClean="0"/>
          </a:p>
          <a:p>
            <a:pPr marL="0" indent="0">
              <a:buNone/>
            </a:pPr>
            <a:r>
              <a:rPr lang="en-GB" sz="2000" b="1" dirty="0" smtClean="0"/>
              <a:t>Objectives</a:t>
            </a:r>
          </a:p>
          <a:p>
            <a:r>
              <a:rPr lang="en-GB" sz="1600" dirty="0" smtClean="0"/>
              <a:t>Assess the extent to which the </a:t>
            </a:r>
            <a:r>
              <a:rPr lang="en-GB" sz="1600" b="1" dirty="0" smtClean="0"/>
              <a:t>overall aims and objectives of the different strands of LIDW Programme have been met</a:t>
            </a:r>
            <a:r>
              <a:rPr lang="en-GB" sz="1600" dirty="0" smtClean="0"/>
              <a:t>, with a particular emphasis to be placed on Hwb, Hwb+ and the LiDW Grant.</a:t>
            </a:r>
          </a:p>
          <a:p>
            <a:r>
              <a:rPr lang="en-GB" sz="1600" dirty="0" smtClean="0"/>
              <a:t>Evaluate </a:t>
            </a:r>
            <a:r>
              <a:rPr lang="en-GB" sz="1600" dirty="0"/>
              <a:t>the overall </a:t>
            </a:r>
            <a:r>
              <a:rPr lang="en-GB" sz="1600" b="1" dirty="0"/>
              <a:t>process of the implementation </a:t>
            </a:r>
            <a:r>
              <a:rPr lang="en-GB" sz="1600" dirty="0"/>
              <a:t>of the LIDW </a:t>
            </a:r>
            <a:r>
              <a:rPr lang="en-GB" sz="1600" dirty="0" smtClean="0"/>
              <a:t>Programme.</a:t>
            </a:r>
            <a:endParaRPr lang="en-GB" sz="1600" dirty="0"/>
          </a:p>
          <a:p>
            <a:r>
              <a:rPr lang="en-GB" sz="1600" dirty="0" smtClean="0"/>
              <a:t>Assess </a:t>
            </a:r>
            <a:r>
              <a:rPr lang="en-GB" sz="1600" dirty="0"/>
              <a:t>whether there are differences in the level of take up of the different strands of the LIDW Programme across different schools in Wales and assess whether differences in levels of take up have affected </a:t>
            </a:r>
            <a:r>
              <a:rPr lang="en-GB" sz="1600" dirty="0" smtClean="0"/>
              <a:t>schools.</a:t>
            </a:r>
            <a:endParaRPr lang="en-GB" sz="1600" dirty="0"/>
          </a:p>
          <a:p>
            <a:r>
              <a:rPr lang="en-GB" sz="1600" dirty="0" smtClean="0"/>
              <a:t>Evaluate </a:t>
            </a:r>
            <a:r>
              <a:rPr lang="en-GB" sz="1600" dirty="0"/>
              <a:t>what </a:t>
            </a:r>
            <a:r>
              <a:rPr lang="en-GB" sz="1600" b="1" dirty="0"/>
              <a:t>impacts the LIDW Programme </a:t>
            </a:r>
            <a:r>
              <a:rPr lang="en-GB" sz="1600" dirty="0"/>
              <a:t>has had in terms of any </a:t>
            </a:r>
            <a:r>
              <a:rPr lang="en-GB" sz="1600" b="1" dirty="0"/>
              <a:t>changes to classroom practice </a:t>
            </a:r>
            <a:r>
              <a:rPr lang="en-GB" sz="1600" dirty="0"/>
              <a:t>that have been made as a result of </a:t>
            </a:r>
            <a:r>
              <a:rPr lang="en-GB" sz="1600" dirty="0" smtClean="0"/>
              <a:t>the strands of the LIDW Programme.</a:t>
            </a:r>
            <a:endParaRPr lang="en-GB" sz="1600" dirty="0"/>
          </a:p>
          <a:p>
            <a:r>
              <a:rPr lang="en-GB" sz="1600" dirty="0" smtClean="0"/>
              <a:t>Identify </a:t>
            </a:r>
            <a:r>
              <a:rPr lang="en-GB" sz="1600" dirty="0"/>
              <a:t>if and how learners’ </a:t>
            </a:r>
            <a:r>
              <a:rPr lang="en-GB" sz="1600" b="1" dirty="0"/>
              <a:t>attitudes and approaches to learning have changed </a:t>
            </a:r>
            <a:r>
              <a:rPr lang="en-GB" sz="1600" dirty="0"/>
              <a:t>as a result of the introduction of the LIDW Programme.</a:t>
            </a:r>
          </a:p>
          <a:p>
            <a:endParaRPr lang="en-GB" sz="1600" dirty="0"/>
          </a:p>
        </p:txBody>
      </p:sp>
    </p:spTree>
    <p:extLst>
      <p:ext uri="{BB962C8B-B14F-4D97-AF65-F5344CB8AC3E}">
        <p14:creationId xmlns:p14="http://schemas.microsoft.com/office/powerpoint/2010/main" val="1142723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transparent_bi_30m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6000" y="304800"/>
            <a:ext cx="143192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14"/>
          <p:cNvSpPr txBox="1">
            <a:spLocks noChangeArrowheads="1"/>
          </p:cNvSpPr>
          <p:nvPr/>
        </p:nvSpPr>
        <p:spPr bwMode="auto">
          <a:xfrm>
            <a:off x="7164388" y="2492375"/>
            <a:ext cx="19796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1300" dirty="0">
                <a:solidFill>
                  <a:schemeClr val="bg1"/>
                </a:solidFill>
                <a:cs typeface="Arial" pitchFamily="34" charset="0"/>
              </a:rPr>
              <a:t>www.cymru.gov.uk</a:t>
            </a:r>
          </a:p>
        </p:txBody>
      </p:sp>
      <p:sp>
        <p:nvSpPr>
          <p:cNvPr id="4100" name="TextBox 15"/>
          <p:cNvSpPr txBox="1">
            <a:spLocks noChangeArrowheads="1"/>
          </p:cNvSpPr>
          <p:nvPr/>
        </p:nvSpPr>
        <p:spPr bwMode="auto">
          <a:xfrm>
            <a:off x="755650" y="373388"/>
            <a:ext cx="8388350"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b="1" dirty="0" smtClean="0">
                <a:cs typeface="Arial" pitchFamily="34" charset="0"/>
              </a:rPr>
              <a:t>Key LiDW successes </a:t>
            </a:r>
            <a:endParaRPr lang="en-GB" altLang="en-US" b="1" dirty="0">
              <a:cs typeface="Arial" pitchFamily="34" charset="0"/>
            </a:endParaRPr>
          </a:p>
          <a:p>
            <a:pPr eaLnBrk="1" hangingPunct="1"/>
            <a:endParaRPr lang="en-GB" altLang="en-US" sz="2000" dirty="0">
              <a:cs typeface="Arial" pitchFamily="34" charset="0"/>
            </a:endParaRPr>
          </a:p>
          <a:p>
            <a:pPr marL="457200" indent="-457200" eaLnBrk="1" hangingPunct="1">
              <a:buFont typeface="Arial" panose="020B0604020202020204" pitchFamily="34" charset="0"/>
              <a:buChar char="•"/>
            </a:pPr>
            <a:r>
              <a:rPr lang="en-GB" altLang="en-US" sz="2000" dirty="0" smtClean="0">
                <a:cs typeface="Arial" pitchFamily="34" charset="0"/>
              </a:rPr>
              <a:t>Hwb and Hwb+ launch and provisioning (now over 540,000 users / 99% of schools), along with training of over 96% of schools</a:t>
            </a:r>
          </a:p>
          <a:p>
            <a:pPr eaLnBrk="1" hangingPunct="1"/>
            <a:endParaRPr lang="en-GB" altLang="en-US" sz="2000" dirty="0" smtClean="0">
              <a:cs typeface="Arial" pitchFamily="34" charset="0"/>
            </a:endParaRPr>
          </a:p>
          <a:p>
            <a:pPr marL="457200" indent="-457200" eaLnBrk="1" hangingPunct="1">
              <a:buFont typeface="Arial" panose="020B0604020202020204" pitchFamily="34" charset="0"/>
              <a:buChar char="•"/>
            </a:pPr>
            <a:r>
              <a:rPr lang="en-GB" altLang="en-US" sz="2000" dirty="0" smtClean="0">
                <a:cs typeface="Arial" pitchFamily="34" charset="0"/>
              </a:rPr>
              <a:t>e-Safety training and content</a:t>
            </a:r>
          </a:p>
          <a:p>
            <a:pPr eaLnBrk="1" hangingPunct="1"/>
            <a:endParaRPr lang="en-GB" altLang="en-US" sz="2000" dirty="0" smtClean="0">
              <a:cs typeface="Arial" pitchFamily="34" charset="0"/>
            </a:endParaRPr>
          </a:p>
          <a:p>
            <a:pPr marL="457200" indent="-457200" eaLnBrk="1" hangingPunct="1">
              <a:buFont typeface="Arial" panose="020B0604020202020204" pitchFamily="34" charset="0"/>
              <a:buChar char="•"/>
            </a:pPr>
            <a:r>
              <a:rPr lang="en-GB" altLang="en-US" sz="2000" dirty="0" smtClean="0">
                <a:cs typeface="Arial" pitchFamily="34" charset="0"/>
              </a:rPr>
              <a:t>LiDW connectivity grant (over 92% of eligible schools in Wales have benefitted)</a:t>
            </a:r>
          </a:p>
          <a:p>
            <a:pPr eaLnBrk="1" hangingPunct="1"/>
            <a:endParaRPr lang="en-GB" altLang="en-US" sz="2000" dirty="0" smtClean="0">
              <a:cs typeface="Arial" pitchFamily="34" charset="0"/>
            </a:endParaRPr>
          </a:p>
          <a:p>
            <a:pPr marL="457200" indent="-457200" eaLnBrk="1" hangingPunct="1">
              <a:buFont typeface="Arial" panose="020B0604020202020204" pitchFamily="34" charset="0"/>
              <a:buChar char="•"/>
            </a:pPr>
            <a:r>
              <a:rPr lang="en-GB" altLang="en-US" sz="2000" dirty="0" smtClean="0">
                <a:cs typeface="Arial" pitchFamily="34" charset="0"/>
              </a:rPr>
              <a:t>Office 365 access available to all teachers and learners in Wales</a:t>
            </a:r>
          </a:p>
          <a:p>
            <a:pPr eaLnBrk="1" hangingPunct="1"/>
            <a:endParaRPr lang="en-GB" altLang="en-US" sz="2000" dirty="0" smtClean="0">
              <a:cs typeface="Arial" pitchFamily="34" charset="0"/>
            </a:endParaRPr>
          </a:p>
          <a:p>
            <a:pPr marL="457200" indent="-457200" eaLnBrk="1" hangingPunct="1">
              <a:buFont typeface="Arial" panose="020B0604020202020204" pitchFamily="34" charset="0"/>
              <a:buChar char="•"/>
            </a:pPr>
            <a:r>
              <a:rPr lang="en-GB" altLang="en-US" sz="2000" dirty="0" smtClean="0">
                <a:cs typeface="Arial" pitchFamily="34" charset="0"/>
              </a:rPr>
              <a:t>LiDW Computing Workshop programme progressing well</a:t>
            </a:r>
          </a:p>
          <a:p>
            <a:pPr eaLnBrk="1" hangingPunct="1"/>
            <a:endParaRPr lang="en-GB" altLang="en-US" sz="2000" dirty="0" smtClean="0">
              <a:cs typeface="Arial" pitchFamily="34" charset="0"/>
            </a:endParaRPr>
          </a:p>
          <a:p>
            <a:pPr marL="457200" indent="-457200" eaLnBrk="1" hangingPunct="1">
              <a:buFont typeface="Arial" panose="020B0604020202020204" pitchFamily="34" charset="0"/>
              <a:buChar char="•"/>
            </a:pPr>
            <a:r>
              <a:rPr lang="en-GB" altLang="en-US" sz="2000" dirty="0" smtClean="0">
                <a:cs typeface="Arial" pitchFamily="34" charset="0"/>
              </a:rPr>
              <a:t>Established schedule of HwbMeets (with over 600 teachers attending events to date)</a:t>
            </a:r>
          </a:p>
          <a:p>
            <a:pPr eaLnBrk="1" hangingPunct="1"/>
            <a:endParaRPr lang="en-GB" altLang="en-US" sz="2000" dirty="0" smtClean="0">
              <a:cs typeface="Arial" pitchFamily="34" charset="0"/>
            </a:endParaRPr>
          </a:p>
          <a:p>
            <a:pPr marL="457200" indent="-457200" eaLnBrk="1" hangingPunct="1">
              <a:buFont typeface="Arial" panose="020B0604020202020204" pitchFamily="34" charset="0"/>
              <a:buChar char="•"/>
            </a:pPr>
            <a:r>
              <a:rPr lang="en-GB" altLang="en-US" sz="2000" dirty="0" smtClean="0">
                <a:cs typeface="Arial" pitchFamily="34" charset="0"/>
              </a:rPr>
              <a:t>National Digital Learning Council in its third year</a:t>
            </a:r>
          </a:p>
          <a:p>
            <a:pPr eaLnBrk="1" hangingPunct="1"/>
            <a:endParaRPr lang="en-GB" altLang="en-US" sz="2000" dirty="0" smtClean="0">
              <a:cs typeface="Arial" pitchFamily="34" charset="0"/>
            </a:endParaRPr>
          </a:p>
          <a:p>
            <a:pPr marL="457200" indent="-457200" eaLnBrk="1" hangingPunct="1">
              <a:buFont typeface="Arial" panose="020B0604020202020204" pitchFamily="34" charset="0"/>
              <a:buChar char="•"/>
            </a:pPr>
            <a:r>
              <a:rPr lang="en-GB" altLang="en-US" sz="2000" dirty="0" smtClean="0">
                <a:cs typeface="Arial" pitchFamily="34" charset="0"/>
              </a:rPr>
              <a:t>3</a:t>
            </a:r>
            <a:r>
              <a:rPr lang="en-GB" altLang="en-US" sz="2000" baseline="30000" dirty="0" smtClean="0">
                <a:cs typeface="Arial" pitchFamily="34" charset="0"/>
              </a:rPr>
              <a:t>rd</a:t>
            </a:r>
            <a:r>
              <a:rPr lang="en-GB" altLang="en-US" sz="2000" dirty="0" smtClean="0">
                <a:cs typeface="Arial" pitchFamily="34" charset="0"/>
              </a:rPr>
              <a:t> National Digital Learning Event to be run in Summer 2015</a:t>
            </a:r>
          </a:p>
        </p:txBody>
      </p:sp>
    </p:spTree>
    <p:extLst>
      <p:ext uri="{BB962C8B-B14F-4D97-AF65-F5344CB8AC3E}">
        <p14:creationId xmlns:p14="http://schemas.microsoft.com/office/powerpoint/2010/main" val="4042675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66015" y="16789"/>
            <a:ext cx="3277985" cy="6858000"/>
          </a:xfrm>
          <a:prstGeom prst="rect">
            <a:avLst/>
          </a:prstGeom>
        </p:spPr>
      </p:pic>
      <p:graphicFrame>
        <p:nvGraphicFramePr>
          <p:cNvPr id="2" name="Diagram 1"/>
          <p:cNvGraphicFramePr/>
          <p:nvPr>
            <p:extLst>
              <p:ext uri="{D42A27DB-BD31-4B8C-83A1-F6EECF244321}">
                <p14:modId xmlns:p14="http://schemas.microsoft.com/office/powerpoint/2010/main" val="3433234169"/>
              </p:ext>
            </p:extLst>
          </p:nvPr>
        </p:nvGraphicFramePr>
        <p:xfrm>
          <a:off x="-110837" y="315884"/>
          <a:ext cx="6384175" cy="57468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5063488" y="459971"/>
            <a:ext cx="2986715" cy="830997"/>
          </a:xfrm>
          <a:prstGeom prst="rect">
            <a:avLst/>
          </a:prstGeom>
          <a:noFill/>
        </p:spPr>
        <p:txBody>
          <a:bodyPr wrap="none" rtlCol="0">
            <a:spAutoFit/>
          </a:bodyPr>
          <a:lstStyle/>
          <a:p>
            <a:r>
              <a:rPr lang="en-GB" b="1" dirty="0" smtClean="0"/>
              <a:t>LiDW Connectivity </a:t>
            </a:r>
          </a:p>
          <a:p>
            <a:r>
              <a:rPr lang="en-GB" b="1" dirty="0" smtClean="0"/>
              <a:t>Grant update</a:t>
            </a:r>
            <a:endParaRPr lang="en-GB" b="1" dirty="0"/>
          </a:p>
        </p:txBody>
      </p:sp>
    </p:spTree>
    <p:extLst>
      <p:ext uri="{BB962C8B-B14F-4D97-AF65-F5344CB8AC3E}">
        <p14:creationId xmlns:p14="http://schemas.microsoft.com/office/powerpoint/2010/main" val="27843538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transparent_bi_30m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6000" y="304800"/>
            <a:ext cx="143192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14"/>
          <p:cNvSpPr txBox="1">
            <a:spLocks noChangeArrowheads="1"/>
          </p:cNvSpPr>
          <p:nvPr/>
        </p:nvSpPr>
        <p:spPr bwMode="auto">
          <a:xfrm>
            <a:off x="7164388" y="2492375"/>
            <a:ext cx="19796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1300" dirty="0">
                <a:solidFill>
                  <a:schemeClr val="bg1"/>
                </a:solidFill>
                <a:cs typeface="Arial" pitchFamily="34" charset="0"/>
              </a:rPr>
              <a:t>www.cymru.gov.uk</a:t>
            </a:r>
          </a:p>
        </p:txBody>
      </p:sp>
      <p:sp>
        <p:nvSpPr>
          <p:cNvPr id="4100" name="TextBox 15"/>
          <p:cNvSpPr txBox="1">
            <a:spLocks noChangeArrowheads="1"/>
          </p:cNvSpPr>
          <p:nvPr/>
        </p:nvSpPr>
        <p:spPr bwMode="auto">
          <a:xfrm>
            <a:off x="755650" y="685785"/>
            <a:ext cx="8042275" cy="683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2800" b="1" dirty="0" smtClean="0">
                <a:cs typeface="Arial" pitchFamily="34" charset="0"/>
              </a:rPr>
              <a:t>Key LiDW challenges </a:t>
            </a:r>
            <a:endParaRPr lang="en-GB" altLang="en-US" sz="2800" b="1" dirty="0">
              <a:cs typeface="Arial" pitchFamily="34" charset="0"/>
            </a:endParaRPr>
          </a:p>
          <a:p>
            <a:pPr eaLnBrk="1" hangingPunct="1"/>
            <a:endParaRPr lang="en-GB" altLang="en-US" dirty="0">
              <a:cs typeface="Arial" pitchFamily="34" charset="0"/>
            </a:endParaRPr>
          </a:p>
          <a:p>
            <a:pPr marL="457200" indent="-457200" eaLnBrk="1" hangingPunct="1">
              <a:buFont typeface="Arial" panose="020B0604020202020204" pitchFamily="34" charset="0"/>
              <a:buChar char="•"/>
            </a:pPr>
            <a:r>
              <a:rPr lang="en-GB" altLang="en-US" dirty="0" smtClean="0">
                <a:cs typeface="Arial" pitchFamily="34" charset="0"/>
              </a:rPr>
              <a:t>Scale of activity (complex, national model)</a:t>
            </a:r>
          </a:p>
          <a:p>
            <a:pPr eaLnBrk="1" hangingPunct="1"/>
            <a:endParaRPr lang="en-GB" altLang="en-US" dirty="0" smtClean="0">
              <a:cs typeface="Arial" pitchFamily="34" charset="0"/>
            </a:endParaRPr>
          </a:p>
          <a:p>
            <a:pPr marL="457200" indent="-457200" eaLnBrk="1" hangingPunct="1">
              <a:buFont typeface="Arial" panose="020B0604020202020204" pitchFamily="34" charset="0"/>
              <a:buChar char="•"/>
            </a:pPr>
            <a:r>
              <a:rPr lang="en-GB" altLang="en-US" dirty="0" smtClean="0">
                <a:cs typeface="Arial" pitchFamily="34" charset="0"/>
              </a:rPr>
              <a:t>Supplier and contract management</a:t>
            </a:r>
          </a:p>
          <a:p>
            <a:pPr eaLnBrk="1" hangingPunct="1"/>
            <a:endParaRPr lang="en-GB" altLang="en-US" dirty="0" smtClean="0">
              <a:cs typeface="Arial" pitchFamily="34" charset="0"/>
            </a:endParaRPr>
          </a:p>
          <a:p>
            <a:pPr marL="457200" indent="-457200" eaLnBrk="1" hangingPunct="1">
              <a:buFont typeface="Arial" panose="020B0604020202020204" pitchFamily="34" charset="0"/>
              <a:buChar char="•"/>
            </a:pPr>
            <a:r>
              <a:rPr lang="en-GB" altLang="en-US" dirty="0" smtClean="0">
                <a:cs typeface="Arial" pitchFamily="34" charset="0"/>
              </a:rPr>
              <a:t>Sustainability </a:t>
            </a:r>
          </a:p>
          <a:p>
            <a:pPr eaLnBrk="1" hangingPunct="1"/>
            <a:endParaRPr lang="en-GB" altLang="en-US" dirty="0" smtClean="0">
              <a:cs typeface="Arial" pitchFamily="34" charset="0"/>
            </a:endParaRPr>
          </a:p>
          <a:p>
            <a:pPr marL="457200" indent="-457200" eaLnBrk="1" hangingPunct="1">
              <a:buFont typeface="Arial" panose="020B0604020202020204" pitchFamily="34" charset="0"/>
              <a:buChar char="•"/>
            </a:pPr>
            <a:r>
              <a:rPr lang="en-GB" altLang="en-US" dirty="0" smtClean="0">
                <a:cs typeface="Arial" pitchFamily="34" charset="0"/>
              </a:rPr>
              <a:t>Variation in use of digital technology in education across Wales</a:t>
            </a:r>
          </a:p>
          <a:p>
            <a:pPr eaLnBrk="1" hangingPunct="1"/>
            <a:endParaRPr lang="en-GB" altLang="en-US" dirty="0" smtClean="0">
              <a:cs typeface="Arial" pitchFamily="34" charset="0"/>
            </a:endParaRPr>
          </a:p>
          <a:p>
            <a:pPr marL="457200" indent="-457200" eaLnBrk="1" hangingPunct="1">
              <a:buFont typeface="Arial" panose="020B0604020202020204" pitchFamily="34" charset="0"/>
              <a:buChar char="•"/>
            </a:pPr>
            <a:r>
              <a:rPr lang="en-GB" altLang="en-US" dirty="0" smtClean="0">
                <a:cs typeface="Arial" pitchFamily="34" charset="0"/>
              </a:rPr>
              <a:t>Delivery </a:t>
            </a:r>
            <a:r>
              <a:rPr lang="en-GB" altLang="en-US" dirty="0">
                <a:cs typeface="Arial" pitchFamily="34" charset="0"/>
              </a:rPr>
              <a:t>partner and stakeholder </a:t>
            </a:r>
            <a:r>
              <a:rPr lang="en-GB" altLang="en-US" dirty="0" smtClean="0">
                <a:cs typeface="Arial" pitchFamily="34" charset="0"/>
              </a:rPr>
              <a:t>management</a:t>
            </a:r>
          </a:p>
          <a:p>
            <a:pPr eaLnBrk="1" hangingPunct="1"/>
            <a:endParaRPr lang="en-GB" altLang="en-US" dirty="0" smtClean="0">
              <a:cs typeface="Arial" pitchFamily="34" charset="0"/>
            </a:endParaRPr>
          </a:p>
          <a:p>
            <a:pPr marL="457200" indent="-457200" eaLnBrk="1" hangingPunct="1">
              <a:buFont typeface="Arial" panose="020B0604020202020204" pitchFamily="34" charset="0"/>
              <a:buChar char="•"/>
            </a:pPr>
            <a:r>
              <a:rPr lang="en-GB" altLang="en-US" dirty="0" smtClean="0">
                <a:cs typeface="Arial" pitchFamily="34" charset="0"/>
              </a:rPr>
              <a:t>Resource challenges (internal and external)</a:t>
            </a:r>
            <a:endParaRPr lang="en-GB" altLang="en-US" dirty="0">
              <a:cs typeface="Arial" pitchFamily="34" charset="0"/>
            </a:endParaRPr>
          </a:p>
          <a:p>
            <a:pPr marL="457200" indent="-457200" eaLnBrk="1" hangingPunct="1">
              <a:buFont typeface="Arial" panose="020B0604020202020204" pitchFamily="34" charset="0"/>
              <a:buChar char="•"/>
            </a:pPr>
            <a:endParaRPr lang="en-GB" altLang="en-US" dirty="0" smtClean="0">
              <a:cs typeface="Arial" pitchFamily="34" charset="0"/>
            </a:endParaRPr>
          </a:p>
          <a:p>
            <a:pPr marL="457200" indent="-457200" eaLnBrk="1" hangingPunct="1">
              <a:buFont typeface="Arial" panose="020B0604020202020204" pitchFamily="34" charset="0"/>
              <a:buChar char="•"/>
            </a:pPr>
            <a:endParaRPr lang="en-GB" altLang="en-US" dirty="0" smtClean="0">
              <a:cs typeface="Arial" pitchFamily="34" charset="0"/>
            </a:endParaRPr>
          </a:p>
          <a:p>
            <a:pPr eaLnBrk="1" hangingPunct="1"/>
            <a:endParaRPr lang="en-GB" altLang="en-US" sz="1800" dirty="0" smtClean="0">
              <a:cs typeface="Arial" pitchFamily="34" charset="0"/>
            </a:endParaRPr>
          </a:p>
          <a:p>
            <a:pPr eaLnBrk="1" hangingPunct="1"/>
            <a:endParaRPr lang="en-GB" altLang="en-US" sz="3200" dirty="0" smtClean="0">
              <a:cs typeface="Arial" pitchFamily="34" charset="0"/>
            </a:endParaRPr>
          </a:p>
        </p:txBody>
      </p:sp>
    </p:spTree>
    <p:extLst>
      <p:ext uri="{BB962C8B-B14F-4D97-AF65-F5344CB8AC3E}">
        <p14:creationId xmlns:p14="http://schemas.microsoft.com/office/powerpoint/2010/main" val="4263985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4" descr="transparent_bi_3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0" y="304800"/>
            <a:ext cx="143192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13"/>
          <p:cNvSpPr txBox="1">
            <a:spLocks noChangeArrowheads="1"/>
          </p:cNvSpPr>
          <p:nvPr/>
        </p:nvSpPr>
        <p:spPr bwMode="auto">
          <a:xfrm>
            <a:off x="7164388" y="2492375"/>
            <a:ext cx="19796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sz="1300">
                <a:solidFill>
                  <a:schemeClr val="bg1"/>
                </a:solidFill>
                <a:cs typeface="Arial" charset="0"/>
              </a:rPr>
              <a:t>www.cymru.gov.uk</a:t>
            </a:r>
          </a:p>
        </p:txBody>
      </p:sp>
      <p:sp>
        <p:nvSpPr>
          <p:cNvPr id="29700" name="TextBox 15"/>
          <p:cNvSpPr txBox="1">
            <a:spLocks noChangeArrowheads="1"/>
          </p:cNvSpPr>
          <p:nvPr/>
        </p:nvSpPr>
        <p:spPr bwMode="auto">
          <a:xfrm>
            <a:off x="744537" y="1471475"/>
            <a:ext cx="6166901"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GB" altLang="en-US" sz="2800" dirty="0">
              <a:solidFill>
                <a:srgbClr val="C00000"/>
              </a:solidFill>
              <a:cs typeface="Arial" charset="0"/>
            </a:endParaRPr>
          </a:p>
          <a:p>
            <a:pPr eaLnBrk="1" hangingPunct="1"/>
            <a:r>
              <a:rPr lang="en-GB" altLang="en-US" sz="2800" b="1" dirty="0">
                <a:cs typeface="Arial" charset="0"/>
              </a:rPr>
              <a:t>Chris Owen</a:t>
            </a:r>
          </a:p>
          <a:p>
            <a:pPr eaLnBrk="1" hangingPunct="1"/>
            <a:r>
              <a:rPr lang="en-GB" altLang="en-US" sz="2800" b="1" dirty="0">
                <a:solidFill>
                  <a:srgbClr val="C00000"/>
                </a:solidFill>
                <a:cs typeface="Arial" charset="0"/>
              </a:rPr>
              <a:t>Digital Learning Division</a:t>
            </a:r>
          </a:p>
          <a:p>
            <a:pPr eaLnBrk="1" hangingPunct="1"/>
            <a:endParaRPr lang="en-GB" altLang="en-US" sz="2800" dirty="0">
              <a:cs typeface="Arial" charset="0"/>
            </a:endParaRPr>
          </a:p>
          <a:p>
            <a:pPr eaLnBrk="1" hangingPunct="1"/>
            <a:r>
              <a:rPr lang="en-GB" altLang="en-US" sz="2800" dirty="0" smtClean="0">
                <a:cs typeface="Arial" charset="0"/>
              </a:rPr>
              <a:t>hwb@wales.gsi.gov.uk</a:t>
            </a:r>
            <a:endParaRPr lang="en-GB" altLang="en-US" sz="2800" dirty="0">
              <a:cs typeface="Arial" charset="0"/>
            </a:endParaRPr>
          </a:p>
          <a:p>
            <a:pPr eaLnBrk="1" hangingPunct="1"/>
            <a:r>
              <a:rPr lang="en-GB" altLang="en-US" sz="2800" dirty="0">
                <a:cs typeface="Arial" charset="0"/>
              </a:rPr>
              <a:t>#</a:t>
            </a:r>
            <a:r>
              <a:rPr lang="en-GB" altLang="en-US" sz="2800" dirty="0" err="1">
                <a:cs typeface="Arial" charset="0"/>
              </a:rPr>
              <a:t>hwbdysgu</a:t>
            </a:r>
            <a:endParaRPr lang="en-GB" altLang="en-US" sz="2800" dirty="0">
              <a:cs typeface="Arial" charset="0"/>
            </a:endParaRPr>
          </a:p>
          <a:p>
            <a:pPr eaLnBrk="1" hangingPunct="1"/>
            <a:endParaRPr lang="en-GB" altLang="en-US" sz="2800" dirty="0">
              <a:cs typeface="Arial" charset="0"/>
            </a:endParaRPr>
          </a:p>
        </p:txBody>
      </p:sp>
      <p:pic>
        <p:nvPicPr>
          <p:cNvPr id="2970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61200" y="0"/>
            <a:ext cx="20828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41123" y="411967"/>
            <a:ext cx="4531123" cy="830997"/>
          </a:xfrm>
          <a:prstGeom prst="rect">
            <a:avLst/>
          </a:prstGeom>
          <a:noFill/>
        </p:spPr>
        <p:txBody>
          <a:bodyPr wrap="square" rtlCol="0">
            <a:spAutoFit/>
          </a:bodyPr>
          <a:lstStyle/>
          <a:p>
            <a:r>
              <a:rPr lang="en-GB" b="1" dirty="0" smtClean="0"/>
              <a:t>Hwb Statistics</a:t>
            </a:r>
            <a:br>
              <a:rPr lang="en-GB" b="1" dirty="0" smtClean="0"/>
            </a:br>
            <a:r>
              <a:rPr lang="en-GB" dirty="0" smtClean="0"/>
              <a:t>42</a:t>
            </a:r>
            <a:r>
              <a:rPr lang="en-GB" dirty="0" smtClean="0"/>
              <a:t>,266 </a:t>
            </a:r>
            <a:r>
              <a:rPr lang="en-GB" dirty="0" smtClean="0"/>
              <a:t>accounts active (total)</a:t>
            </a:r>
          </a:p>
        </p:txBody>
      </p:sp>
      <p:graphicFrame>
        <p:nvGraphicFramePr>
          <p:cNvPr id="4" name="Table 3"/>
          <p:cNvGraphicFramePr>
            <a:graphicFrameLocks noGrp="1"/>
          </p:cNvGraphicFramePr>
          <p:nvPr>
            <p:extLst>
              <p:ext uri="{D42A27DB-BD31-4B8C-83A1-F6EECF244321}">
                <p14:modId xmlns:p14="http://schemas.microsoft.com/office/powerpoint/2010/main" val="3724726561"/>
              </p:ext>
            </p:extLst>
          </p:nvPr>
        </p:nvGraphicFramePr>
        <p:xfrm>
          <a:off x="5120571" y="1290643"/>
          <a:ext cx="3657600" cy="5446059"/>
        </p:xfrm>
        <a:graphic>
          <a:graphicData uri="http://schemas.openxmlformats.org/drawingml/2006/table">
            <a:tbl>
              <a:tblPr firstRow="1" bandRow="1">
                <a:tableStyleId>{2D5ABB26-0587-4C30-8999-92F81FD0307C}</a:tableStyleId>
              </a:tblPr>
              <a:tblGrid>
                <a:gridCol w="3657600"/>
              </a:tblGrid>
              <a:tr h="4168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t>January 2015</a:t>
                      </a:r>
                    </a:p>
                  </a:txBody>
                  <a:tcPr/>
                </a:tc>
              </a:tr>
              <a:tr h="3899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Total page views </a:t>
                      </a:r>
                      <a:r>
                        <a:rPr lang="en-GB" baseline="0" dirty="0" smtClean="0"/>
                        <a:t>– 465,024</a:t>
                      </a:r>
                      <a:br>
                        <a:rPr lang="en-GB" baseline="0" dirty="0" smtClean="0"/>
                      </a:br>
                      <a:r>
                        <a:rPr lang="en-GB" dirty="0" smtClean="0"/>
                        <a:t>Searches</a:t>
                      </a:r>
                      <a:r>
                        <a:rPr lang="en-GB" baseline="0" dirty="0" smtClean="0"/>
                        <a:t> – 48,000</a:t>
                      </a:r>
                      <a:endParaRPr lang="en-GB" dirty="0" smtClean="0"/>
                    </a:p>
                  </a:txBody>
                  <a:tcPr/>
                </a:tc>
              </a:tr>
              <a:tr h="43030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t>February 2015</a:t>
                      </a:r>
                    </a:p>
                  </a:txBody>
                  <a:tcPr/>
                </a:tc>
              </a:tr>
              <a:tr h="47064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Total page views</a:t>
                      </a:r>
                      <a:r>
                        <a:rPr lang="en-GB" baseline="0" dirty="0" smtClean="0"/>
                        <a:t> – 733,814</a:t>
                      </a:r>
                      <a:br>
                        <a:rPr lang="en-GB" baseline="0" dirty="0" smtClean="0"/>
                      </a:br>
                      <a:r>
                        <a:rPr lang="en-GB" dirty="0" smtClean="0"/>
                        <a:t>Searches</a:t>
                      </a:r>
                      <a:r>
                        <a:rPr lang="en-GB" baseline="0" dirty="0" smtClean="0"/>
                        <a:t> – 56,900</a:t>
                      </a:r>
                    </a:p>
                  </a:txBody>
                  <a:tcPr/>
                </a:tc>
              </a:tr>
              <a:tr h="4840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t>March 2015</a:t>
                      </a:r>
                    </a:p>
                  </a:txBody>
                  <a:tcPr/>
                </a:tc>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Total page views </a:t>
                      </a:r>
                      <a:r>
                        <a:rPr lang="en-GB" baseline="0" dirty="0" smtClean="0"/>
                        <a:t>– 563,158</a:t>
                      </a:r>
                      <a:br>
                        <a:rPr lang="en-GB" baseline="0" dirty="0" smtClean="0"/>
                      </a:br>
                      <a:r>
                        <a:rPr lang="en-GB" dirty="0" smtClean="0"/>
                        <a:t>Searches</a:t>
                      </a:r>
                      <a:r>
                        <a:rPr lang="en-GB" baseline="0" dirty="0" smtClean="0"/>
                        <a:t> – 47,600</a:t>
                      </a:r>
                      <a:endParaRPr lang="en-GB" dirty="0" smtClean="0"/>
                    </a:p>
                    <a:p>
                      <a:r>
                        <a:rPr lang="en-GB" dirty="0" smtClean="0"/>
                        <a:t>Logins to Hwb – 47,500</a:t>
                      </a:r>
                    </a:p>
                    <a:p>
                      <a:r>
                        <a:rPr lang="en-GB" dirty="0" smtClean="0"/>
                        <a:t>Resources</a:t>
                      </a:r>
                      <a:r>
                        <a:rPr lang="en-GB" baseline="0" dirty="0" smtClean="0"/>
                        <a:t> viewed – 14,048</a:t>
                      </a:r>
                      <a:endParaRPr lang="en-GB" dirty="0" smtClean="0"/>
                    </a:p>
                  </a:txBody>
                  <a:tcPr/>
                </a:tc>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t>April </a:t>
                      </a:r>
                      <a:r>
                        <a:rPr lang="en-GB" b="1" dirty="0" smtClean="0"/>
                        <a:t>2015</a:t>
                      </a:r>
                    </a:p>
                  </a:txBody>
                  <a:tcPr/>
                </a:tc>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Total page views </a:t>
                      </a:r>
                      <a:r>
                        <a:rPr lang="en-GB" baseline="0" dirty="0" smtClean="0"/>
                        <a:t>– </a:t>
                      </a:r>
                      <a:r>
                        <a:rPr lang="en-GB" baseline="0" dirty="0" smtClean="0"/>
                        <a:t>628,205</a:t>
                      </a:r>
                      <a:r>
                        <a:rPr lang="en-GB" baseline="0" dirty="0" smtClean="0"/>
                        <a:t/>
                      </a:r>
                      <a:br>
                        <a:rPr lang="en-GB" baseline="0" dirty="0" smtClean="0"/>
                      </a:br>
                      <a:r>
                        <a:rPr lang="en-GB" dirty="0" smtClean="0"/>
                        <a:t>Searches</a:t>
                      </a:r>
                      <a:r>
                        <a:rPr lang="en-GB" baseline="0" dirty="0" smtClean="0"/>
                        <a:t> – </a:t>
                      </a:r>
                      <a:r>
                        <a:rPr lang="en-GB" baseline="0" dirty="0" smtClean="0"/>
                        <a:t>43,800</a:t>
                      </a:r>
                      <a:endParaRPr lang="en-GB" dirty="0" smtClean="0"/>
                    </a:p>
                    <a:p>
                      <a:r>
                        <a:rPr lang="en-GB" dirty="0" smtClean="0"/>
                        <a:t>Logins to Hwb – </a:t>
                      </a:r>
                      <a:r>
                        <a:rPr lang="en-GB" dirty="0" smtClean="0"/>
                        <a:t>64,500</a:t>
                      </a:r>
                      <a:endParaRPr lang="en-GB" dirty="0" smtClean="0"/>
                    </a:p>
                    <a:p>
                      <a:r>
                        <a:rPr lang="en-GB" dirty="0" smtClean="0"/>
                        <a:t>Resources</a:t>
                      </a:r>
                      <a:r>
                        <a:rPr lang="en-GB" baseline="0" dirty="0" smtClean="0"/>
                        <a:t> viewed – </a:t>
                      </a:r>
                      <a:r>
                        <a:rPr lang="en-GB" baseline="0" dirty="0" smtClean="0"/>
                        <a:t>43,226</a:t>
                      </a:r>
                      <a:endParaRPr lang="en-GB" dirty="0" smtClean="0"/>
                    </a:p>
                  </a:txBody>
                  <a:tcPr/>
                </a:tc>
              </a:tr>
            </a:tbl>
          </a:graphicData>
        </a:graphic>
      </p:graphicFrame>
      <p:pic>
        <p:nvPicPr>
          <p:cNvPr id="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2273" y="506563"/>
            <a:ext cx="4488850" cy="5358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9731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9074" y="197017"/>
            <a:ext cx="8547767" cy="639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860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Improved searching</a:t>
            </a:r>
            <a:endParaRPr lang="en-GB" dirty="0"/>
          </a:p>
        </p:txBody>
      </p:sp>
      <p:sp>
        <p:nvSpPr>
          <p:cNvPr id="3" name="Content Placeholder 2"/>
          <p:cNvSpPr>
            <a:spLocks noGrp="1"/>
          </p:cNvSpPr>
          <p:nvPr>
            <p:ph idx="1"/>
          </p:nvPr>
        </p:nvSpPr>
        <p:spPr>
          <a:xfrm>
            <a:off x="457200" y="1127220"/>
            <a:ext cx="8229600" cy="2057419"/>
          </a:xfrm>
        </p:spPr>
        <p:txBody>
          <a:bodyPr/>
          <a:lstStyle/>
          <a:p>
            <a:r>
              <a:rPr lang="en-GB" sz="2400" dirty="0" smtClean="0"/>
              <a:t>Search </a:t>
            </a:r>
            <a:r>
              <a:rPr lang="en-GB" sz="2400" dirty="0"/>
              <a:t>multiple sources of content, including Image Quest, Encyclopaedia Britannica and resources created by the Hwb </a:t>
            </a:r>
            <a:r>
              <a:rPr lang="en-GB" sz="2400" dirty="0" smtClean="0"/>
              <a:t>Community</a:t>
            </a:r>
            <a:endParaRPr lang="en-GB" sz="240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8541" y="2619300"/>
            <a:ext cx="8680863" cy="403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26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Content creation tools – Make and share</a:t>
            </a:r>
            <a:endParaRPr lang="en-GB" sz="3200"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0506" y="1043098"/>
            <a:ext cx="3623494" cy="262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2038" y="3799861"/>
            <a:ext cx="3623494" cy="270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68253" y="941909"/>
            <a:ext cx="3531384" cy="570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708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07982" y="1213942"/>
            <a:ext cx="4502240" cy="545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smtClean="0"/>
              <a:t>Playlists</a:t>
            </a:r>
            <a:endParaRPr lang="en-GB" dirty="0"/>
          </a:p>
        </p:txBody>
      </p:sp>
    </p:spTree>
    <p:extLst>
      <p:ext uri="{BB962C8B-B14F-4D97-AF65-F5344CB8AC3E}">
        <p14:creationId xmlns:p14="http://schemas.microsoft.com/office/powerpoint/2010/main" val="3247620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36348" y="1072050"/>
            <a:ext cx="3308185" cy="5659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smtClean="0"/>
              <a:t>Hwb Networks</a:t>
            </a:r>
            <a:endParaRPr lang="en-GB" dirty="0"/>
          </a:p>
        </p:txBody>
      </p:sp>
      <p:pic>
        <p:nvPicPr>
          <p:cNvPr id="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2218" y="1471285"/>
            <a:ext cx="4662416" cy="3920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11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52"/>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52"/>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3653</TotalTime>
  <Words>1435</Words>
  <Application>Microsoft Office PowerPoint</Application>
  <PresentationFormat>On-screen Show (4:3)</PresentationFormat>
  <Paragraphs>319</Paragraphs>
  <Slides>31</Slides>
  <Notes>15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Blank Presentation</vt:lpstr>
      <vt:lpstr>PowerPoint Presentation</vt:lpstr>
      <vt:lpstr>PowerPoint Presentation</vt:lpstr>
      <vt:lpstr>PowerPoint Presentation</vt:lpstr>
      <vt:lpstr>PowerPoint Presentation</vt:lpstr>
      <vt:lpstr>PowerPoint Presentation</vt:lpstr>
      <vt:lpstr>Improved searching</vt:lpstr>
      <vt:lpstr>Content creation tools – Make and share</vt:lpstr>
      <vt:lpstr>Playlists</vt:lpstr>
      <vt:lpstr>Hwb Networks</vt:lpstr>
      <vt:lpstr>Additional tools and content available through Hwb</vt:lpstr>
      <vt:lpstr>PowerPoint Presentation</vt:lpstr>
      <vt:lpstr>PowerPoint Presentation</vt:lpstr>
      <vt:lpstr>PowerPoint Presentation</vt:lpstr>
      <vt:lpstr>PowerPoint Presentation</vt:lpstr>
      <vt:lpstr>Hwb+ Centres of Excellence Programme</vt:lpstr>
      <vt:lpstr>Hwb+ Centres of Excellence Programme</vt:lpstr>
      <vt:lpstr>Learning in Digital Wales Professional Development Programme – Hwb+ Centres of Excellence extension</vt:lpstr>
      <vt:lpstr>PowerPoint Presentation</vt:lpstr>
      <vt:lpstr>PowerPoint Presentation</vt:lpstr>
      <vt:lpstr>PowerPoint Presentation</vt:lpstr>
      <vt:lpstr>collaboration groups</vt:lpstr>
      <vt:lpstr>PowerPoint Presentation</vt:lpstr>
      <vt:lpstr>South West Grid for Learning (SWGfL)</vt:lpstr>
      <vt:lpstr>HwbMeets 2014/2015</vt:lpstr>
      <vt:lpstr>  Computing workshops for secondary schools update</vt:lpstr>
      <vt:lpstr>PowerPoint Presentation</vt:lpstr>
      <vt:lpstr>National Digital Learning Awards 2015 </vt:lpstr>
      <vt:lpstr>Learning in Digital Wales Evaluation</vt:lpstr>
      <vt:lpstr>PowerPoint Presentation</vt:lpstr>
      <vt:lpstr>PowerPoint Presentation</vt:lpstr>
      <vt:lpstr>PowerPoint Presentation</vt:lpstr>
    </vt:vector>
  </TitlesOfParts>
  <Company>Linda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dc:creator>
  <cp:lastModifiedBy>Owen, Christopher (DfES - Digital Learning Division)</cp:lastModifiedBy>
  <cp:revision>360</cp:revision>
  <dcterms:created xsi:type="dcterms:W3CDTF">2009-12-08T22:02:38Z</dcterms:created>
  <dcterms:modified xsi:type="dcterms:W3CDTF">2015-05-20T16:59:59Z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Id">
    <vt:lpwstr>A11809331</vt:lpwstr>
  </property>
  <property fmtid="{D5CDD505-2E9C-101B-9397-08002B2CF9AE}" pid="3" name="Objective-Title">
    <vt:lpwstr>2015_06_02 HWB update</vt:lpwstr>
  </property>
  <property fmtid="{D5CDD505-2E9C-101B-9397-08002B2CF9AE}" pid="4" name="Objective-Comment">
    <vt:lpwstr/>
  </property>
  <property fmtid="{D5CDD505-2E9C-101B-9397-08002B2CF9AE}" pid="5" name="Objective-CreationStamp">
    <vt:filetime>2015-09-04T15:26:17Z</vt:filetime>
  </property>
  <property fmtid="{D5CDD505-2E9C-101B-9397-08002B2CF9AE}" pid="6" name="Objective-IsApproved">
    <vt:bool>false</vt:bool>
  </property>
  <property fmtid="{D5CDD505-2E9C-101B-9397-08002B2CF9AE}" pid="7" name="Objective-IsPublished">
    <vt:bool>false</vt:bool>
  </property>
  <property fmtid="{D5CDD505-2E9C-101B-9397-08002B2CF9AE}" pid="8" name="Objective-DatePublished">
    <vt:lpwstr/>
  </property>
  <property fmtid="{D5CDD505-2E9C-101B-9397-08002B2CF9AE}" pid="9" name="Objective-ModificationStamp">
    <vt:filetime>2015-09-04T15:26:18Z</vt:filetime>
  </property>
  <property fmtid="{D5CDD505-2E9C-101B-9397-08002B2CF9AE}" pid="10" name="Objective-Owner">
    <vt:lpwstr>Evans, Rhiannon (DfES - SMED)</vt:lpwstr>
  </property>
  <property fmtid="{D5CDD505-2E9C-101B-9397-08002B2CF9AE}" pid="11" name="Objective-Path">
    <vt:lpwstr>Objective Global Folder:Corporate File Plan:WORKING WITH STAKEHOLDERS:Working with Stakeholders - Private Sector Organisations:Working with Stakeholders - Private Sector - Technology:Software Developers' Forum (SDF) - 2014-2015 - Agenda, Minutes &amp; Papers:.SDF 02 June 2015:</vt:lpwstr>
  </property>
  <property fmtid="{D5CDD505-2E9C-101B-9397-08002B2CF9AE}" pid="12" name="Objective-Parent">
    <vt:lpwstr>.SDF 02 June 2015</vt:lpwstr>
  </property>
  <property fmtid="{D5CDD505-2E9C-101B-9397-08002B2CF9AE}" pid="13" name="Objective-State">
    <vt:lpwstr>Being Drafted</vt:lpwstr>
  </property>
  <property fmtid="{D5CDD505-2E9C-101B-9397-08002B2CF9AE}" pid="14" name="Objective-Version">
    <vt:lpwstr>0.1</vt:lpwstr>
  </property>
  <property fmtid="{D5CDD505-2E9C-101B-9397-08002B2CF9AE}" pid="15" name="Objective-VersionNumber">
    <vt:r8>1</vt:r8>
  </property>
  <property fmtid="{D5CDD505-2E9C-101B-9397-08002B2CF9AE}" pid="16" name="Objective-VersionComment">
    <vt:lpwstr>First version</vt:lpwstr>
  </property>
  <property fmtid="{D5CDD505-2E9C-101B-9397-08002B2CF9AE}" pid="17" name="Objective-FileNumber">
    <vt:lpwstr/>
  </property>
  <property fmtid="{D5CDD505-2E9C-101B-9397-08002B2CF9AE}" pid="18" name="Objective-Classification">
    <vt:lpwstr>[Inherited - Official]</vt:lpwstr>
  </property>
  <property fmtid="{D5CDD505-2E9C-101B-9397-08002B2CF9AE}" pid="19" name="Objective-Caveats">
    <vt:lpwstr/>
  </property>
  <property fmtid="{D5CDD505-2E9C-101B-9397-08002B2CF9AE}" pid="20" name="Objective-Language [system]">
    <vt:lpwstr>English (eng)</vt:lpwstr>
  </property>
  <property fmtid="{D5CDD505-2E9C-101B-9397-08002B2CF9AE}" pid="21" name="Objective-Date Acquired [system]">
    <vt:filetime>2015-09-03T23:00:00Z</vt:filetime>
  </property>
  <property fmtid="{D5CDD505-2E9C-101B-9397-08002B2CF9AE}" pid="22" name="Objective-What to Keep [system]">
    <vt:lpwstr>No</vt:lpwstr>
  </property>
  <property fmtid="{D5CDD505-2E9C-101B-9397-08002B2CF9AE}" pid="23" name="Objective-Official Translation [system]">
    <vt:lpwstr/>
  </property>
</Properties>
</file>