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1"/>
  </p:notesMasterIdLst>
  <p:sldIdLst>
    <p:sldId id="398" r:id="rId2"/>
    <p:sldId id="592" r:id="rId3"/>
    <p:sldId id="463" r:id="rId4"/>
    <p:sldId id="589" r:id="rId5"/>
    <p:sldId id="528" r:id="rId6"/>
    <p:sldId id="601" r:id="rId7"/>
    <p:sldId id="611" r:id="rId8"/>
    <p:sldId id="624" r:id="rId9"/>
    <p:sldId id="612" r:id="rId10"/>
    <p:sldId id="613" r:id="rId11"/>
    <p:sldId id="614" r:id="rId12"/>
    <p:sldId id="615" r:id="rId13"/>
    <p:sldId id="616" r:id="rId14"/>
    <p:sldId id="617" r:id="rId15"/>
    <p:sldId id="618" r:id="rId16"/>
    <p:sldId id="619" r:id="rId17"/>
    <p:sldId id="625" r:id="rId18"/>
    <p:sldId id="622" r:id="rId19"/>
    <p:sldId id="621" r:id="rId20"/>
    <p:sldId id="620" r:id="rId21"/>
    <p:sldId id="598" r:id="rId22"/>
    <p:sldId id="599" r:id="rId23"/>
    <p:sldId id="600" r:id="rId24"/>
    <p:sldId id="532" r:id="rId25"/>
    <p:sldId id="573" r:id="rId26"/>
    <p:sldId id="578" r:id="rId27"/>
    <p:sldId id="580" r:id="rId28"/>
    <p:sldId id="606" r:id="rId29"/>
    <p:sldId id="607" r:id="rId30"/>
    <p:sldId id="608" r:id="rId31"/>
    <p:sldId id="605" r:id="rId32"/>
    <p:sldId id="602" r:id="rId33"/>
    <p:sldId id="603" r:id="rId34"/>
    <p:sldId id="591" r:id="rId35"/>
    <p:sldId id="597" r:id="rId36"/>
    <p:sldId id="626" r:id="rId37"/>
    <p:sldId id="604" r:id="rId38"/>
    <p:sldId id="610" r:id="rId39"/>
    <p:sldId id="402" r:id="rId4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 xmlns:p15="http://schemas.microsoft.com/office/powerpoint/2012/main">
        <p15:guide id="1" orient="horz">
          <p15:clr>
            <a:srgbClr val="A4A3A4"/>
          </p15:clr>
        </p15:guide>
        <p15:guide id="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nes, Mike (DfES - ICT Unit)" initials="MJ"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660066"/>
    <a:srgbClr val="FF3300"/>
    <a:srgbClr val="5262A7"/>
    <a:srgbClr val="FF5050"/>
    <a:srgbClr val="17B2C7"/>
    <a:srgbClr val="48D7EA"/>
    <a:srgbClr val="9592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0" autoAdjust="0"/>
    <p:restoredTop sz="98429" autoAdjust="0"/>
  </p:normalViewPr>
  <p:slideViewPr>
    <p:cSldViewPr snapToGrid="0">
      <p:cViewPr>
        <p:scale>
          <a:sx n="60" d="100"/>
          <a:sy n="60" d="100"/>
        </p:scale>
        <p:origin x="-1452" y="-1116"/>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AF5175-1896-42DC-A5D1-22FCCA82BBCE}" type="doc">
      <dgm:prSet loTypeId="urn:microsoft.com/office/officeart/2005/8/layout/gear1" loCatId="cycle" qsTypeId="urn:microsoft.com/office/officeart/2005/8/quickstyle/simple1" qsCatId="simple" csTypeId="urn:microsoft.com/office/officeart/2005/8/colors/accent4_1" csCatId="accent4" phldr="1"/>
      <dgm:spPr/>
    </dgm:pt>
    <dgm:pt modelId="{8BDAF81E-EE8B-42CE-B103-6B3FB100E097}">
      <dgm:prSet phldrT="[Text]"/>
      <dgm:spPr/>
      <dgm:t>
        <a:bodyPr/>
        <a:lstStyle/>
        <a:p>
          <a:r>
            <a:rPr lang="en-GB" dirty="0" smtClean="0"/>
            <a:t>96% of eligible schools with enhanced connectivity (10/100Mbps) through a mostly-fibre deployment (c. £20m)</a:t>
          </a:r>
          <a:br>
            <a:rPr lang="en-GB" dirty="0" smtClean="0"/>
          </a:br>
          <a:endParaRPr lang="en-GB" dirty="0"/>
        </a:p>
      </dgm:t>
    </dgm:pt>
    <dgm:pt modelId="{2661023A-AD0C-4592-A4AD-B32087EEB22F}" type="parTrans" cxnId="{4D32A7B8-FCD2-4BC4-AF4A-A5A7A01ED70A}">
      <dgm:prSet/>
      <dgm:spPr/>
      <dgm:t>
        <a:bodyPr/>
        <a:lstStyle/>
        <a:p>
          <a:endParaRPr lang="en-GB"/>
        </a:p>
      </dgm:t>
    </dgm:pt>
    <dgm:pt modelId="{5CB90982-46D2-47A9-931F-8D9409EDEAB5}" type="sibTrans" cxnId="{4D32A7B8-FCD2-4BC4-AF4A-A5A7A01ED70A}">
      <dgm:prSet/>
      <dgm:spPr/>
      <dgm:t>
        <a:bodyPr/>
        <a:lstStyle/>
        <a:p>
          <a:endParaRPr lang="en-GB"/>
        </a:p>
      </dgm:t>
    </dgm:pt>
    <dgm:pt modelId="{8CE5F68B-DB71-4442-9FB1-0A3EF9D37446}">
      <dgm:prSet phldrT="[Text]"/>
      <dgm:spPr/>
      <dgm:t>
        <a:bodyPr/>
        <a:lstStyle/>
        <a:p>
          <a:r>
            <a:rPr lang="en-GB" dirty="0" smtClean="0"/>
            <a:t>96% of schools with improved </a:t>
          </a:r>
          <a:br>
            <a:rPr lang="en-GB" dirty="0" smtClean="0"/>
          </a:br>
          <a:r>
            <a:rPr lang="en-GB" dirty="0" smtClean="0"/>
            <a:t>Wi-Fi (£18m)</a:t>
          </a:r>
          <a:endParaRPr lang="en-GB" dirty="0"/>
        </a:p>
      </dgm:t>
    </dgm:pt>
    <dgm:pt modelId="{840FD9A3-DAFE-439E-AC24-6DC828E0AFC5}" type="parTrans" cxnId="{17D9A094-EA50-45FB-A3C4-485CE7E63B7D}">
      <dgm:prSet/>
      <dgm:spPr/>
      <dgm:t>
        <a:bodyPr/>
        <a:lstStyle/>
        <a:p>
          <a:endParaRPr lang="en-GB"/>
        </a:p>
      </dgm:t>
    </dgm:pt>
    <dgm:pt modelId="{FB17939E-89BF-458A-ACD3-6F51B4447607}" type="sibTrans" cxnId="{17D9A094-EA50-45FB-A3C4-485CE7E63B7D}">
      <dgm:prSet/>
      <dgm:spPr/>
      <dgm:t>
        <a:bodyPr/>
        <a:lstStyle/>
        <a:p>
          <a:endParaRPr lang="en-GB"/>
        </a:p>
      </dgm:t>
    </dgm:pt>
    <dgm:pt modelId="{62A019F0-69DF-48DE-BA07-DAF7A101B3DD}">
      <dgm:prSet phldrT="[Text]"/>
      <dgm:spPr/>
      <dgm:t>
        <a:bodyPr/>
        <a:lstStyle/>
        <a:p>
          <a:r>
            <a:rPr lang="en-GB" dirty="0" smtClean="0"/>
            <a:t>All local authorities with improved core connectivity </a:t>
          </a:r>
          <a:br>
            <a:rPr lang="en-GB" dirty="0" smtClean="0"/>
          </a:br>
          <a:r>
            <a:rPr lang="en-GB" dirty="0" smtClean="0"/>
            <a:t>(up to 1Gbps)</a:t>
          </a:r>
          <a:endParaRPr lang="en-GB" dirty="0"/>
        </a:p>
      </dgm:t>
    </dgm:pt>
    <dgm:pt modelId="{FDEA5E61-E163-4FBA-B3D7-899145C652F9}" type="parTrans" cxnId="{15420C4D-2AC4-45BC-8216-633870DB56CF}">
      <dgm:prSet/>
      <dgm:spPr/>
      <dgm:t>
        <a:bodyPr/>
        <a:lstStyle/>
        <a:p>
          <a:endParaRPr lang="en-GB"/>
        </a:p>
      </dgm:t>
    </dgm:pt>
    <dgm:pt modelId="{B8B30C36-C9EB-48CA-877C-0F4EC779115F}" type="sibTrans" cxnId="{15420C4D-2AC4-45BC-8216-633870DB56CF}">
      <dgm:prSet/>
      <dgm:spPr/>
      <dgm:t>
        <a:bodyPr/>
        <a:lstStyle/>
        <a:p>
          <a:endParaRPr lang="en-GB"/>
        </a:p>
      </dgm:t>
    </dgm:pt>
    <dgm:pt modelId="{1CF9F25E-817D-43EE-806C-55FDBAEB28E2}" type="pres">
      <dgm:prSet presAssocID="{CBAF5175-1896-42DC-A5D1-22FCCA82BBCE}" presName="composite" presStyleCnt="0">
        <dgm:presLayoutVars>
          <dgm:chMax val="3"/>
          <dgm:animLvl val="lvl"/>
          <dgm:resizeHandles val="exact"/>
        </dgm:presLayoutVars>
      </dgm:prSet>
      <dgm:spPr/>
    </dgm:pt>
    <dgm:pt modelId="{52FCF239-3D8F-4C52-BE91-DB39429ED543}" type="pres">
      <dgm:prSet presAssocID="{8BDAF81E-EE8B-42CE-B103-6B3FB100E097}" presName="gear1" presStyleLbl="node1" presStyleIdx="0" presStyleCnt="3">
        <dgm:presLayoutVars>
          <dgm:chMax val="1"/>
          <dgm:bulletEnabled val="1"/>
        </dgm:presLayoutVars>
      </dgm:prSet>
      <dgm:spPr/>
      <dgm:t>
        <a:bodyPr/>
        <a:lstStyle/>
        <a:p>
          <a:endParaRPr lang="en-GB"/>
        </a:p>
      </dgm:t>
    </dgm:pt>
    <dgm:pt modelId="{06EC6A7B-EC5E-465D-8BD3-AD825A6C5848}" type="pres">
      <dgm:prSet presAssocID="{8BDAF81E-EE8B-42CE-B103-6B3FB100E097}" presName="gear1srcNode" presStyleLbl="node1" presStyleIdx="0" presStyleCnt="3"/>
      <dgm:spPr/>
      <dgm:t>
        <a:bodyPr/>
        <a:lstStyle/>
        <a:p>
          <a:endParaRPr lang="en-GB"/>
        </a:p>
      </dgm:t>
    </dgm:pt>
    <dgm:pt modelId="{DB02BA50-B37F-4DA9-9606-5038DA775443}" type="pres">
      <dgm:prSet presAssocID="{8BDAF81E-EE8B-42CE-B103-6B3FB100E097}" presName="gear1dstNode" presStyleLbl="node1" presStyleIdx="0" presStyleCnt="3"/>
      <dgm:spPr/>
      <dgm:t>
        <a:bodyPr/>
        <a:lstStyle/>
        <a:p>
          <a:endParaRPr lang="en-GB"/>
        </a:p>
      </dgm:t>
    </dgm:pt>
    <dgm:pt modelId="{DA202C5A-799E-4289-B97C-57C2619C1829}" type="pres">
      <dgm:prSet presAssocID="{8CE5F68B-DB71-4442-9FB1-0A3EF9D37446}" presName="gear2" presStyleLbl="node1" presStyleIdx="1" presStyleCnt="3">
        <dgm:presLayoutVars>
          <dgm:chMax val="1"/>
          <dgm:bulletEnabled val="1"/>
        </dgm:presLayoutVars>
      </dgm:prSet>
      <dgm:spPr/>
      <dgm:t>
        <a:bodyPr/>
        <a:lstStyle/>
        <a:p>
          <a:endParaRPr lang="en-GB"/>
        </a:p>
      </dgm:t>
    </dgm:pt>
    <dgm:pt modelId="{ACFE51AA-6077-4E59-83C6-B2CEC81CB1BD}" type="pres">
      <dgm:prSet presAssocID="{8CE5F68B-DB71-4442-9FB1-0A3EF9D37446}" presName="gear2srcNode" presStyleLbl="node1" presStyleIdx="1" presStyleCnt="3"/>
      <dgm:spPr/>
      <dgm:t>
        <a:bodyPr/>
        <a:lstStyle/>
        <a:p>
          <a:endParaRPr lang="en-GB"/>
        </a:p>
      </dgm:t>
    </dgm:pt>
    <dgm:pt modelId="{9274383B-A779-4838-9EB1-E7ACD128D3D1}" type="pres">
      <dgm:prSet presAssocID="{8CE5F68B-DB71-4442-9FB1-0A3EF9D37446}" presName="gear2dstNode" presStyleLbl="node1" presStyleIdx="1" presStyleCnt="3"/>
      <dgm:spPr/>
      <dgm:t>
        <a:bodyPr/>
        <a:lstStyle/>
        <a:p>
          <a:endParaRPr lang="en-GB"/>
        </a:p>
      </dgm:t>
    </dgm:pt>
    <dgm:pt modelId="{A271A1D7-9957-4419-8B02-9D3B012A6194}" type="pres">
      <dgm:prSet presAssocID="{62A019F0-69DF-48DE-BA07-DAF7A101B3DD}" presName="gear3" presStyleLbl="node1" presStyleIdx="2" presStyleCnt="3"/>
      <dgm:spPr/>
      <dgm:t>
        <a:bodyPr/>
        <a:lstStyle/>
        <a:p>
          <a:endParaRPr lang="en-GB"/>
        </a:p>
      </dgm:t>
    </dgm:pt>
    <dgm:pt modelId="{B467A57F-A116-46DA-B388-56935D5EBF70}" type="pres">
      <dgm:prSet presAssocID="{62A019F0-69DF-48DE-BA07-DAF7A101B3DD}" presName="gear3tx" presStyleLbl="node1" presStyleIdx="2" presStyleCnt="3">
        <dgm:presLayoutVars>
          <dgm:chMax val="1"/>
          <dgm:bulletEnabled val="1"/>
        </dgm:presLayoutVars>
      </dgm:prSet>
      <dgm:spPr/>
      <dgm:t>
        <a:bodyPr/>
        <a:lstStyle/>
        <a:p>
          <a:endParaRPr lang="en-GB"/>
        </a:p>
      </dgm:t>
    </dgm:pt>
    <dgm:pt modelId="{A0DE3EB7-D28B-4A91-B625-5380E4D875B8}" type="pres">
      <dgm:prSet presAssocID="{62A019F0-69DF-48DE-BA07-DAF7A101B3DD}" presName="gear3srcNode" presStyleLbl="node1" presStyleIdx="2" presStyleCnt="3"/>
      <dgm:spPr/>
      <dgm:t>
        <a:bodyPr/>
        <a:lstStyle/>
        <a:p>
          <a:endParaRPr lang="en-GB"/>
        </a:p>
      </dgm:t>
    </dgm:pt>
    <dgm:pt modelId="{8332AB17-6770-4C71-AAA8-76172A238227}" type="pres">
      <dgm:prSet presAssocID="{62A019F0-69DF-48DE-BA07-DAF7A101B3DD}" presName="gear3dstNode" presStyleLbl="node1" presStyleIdx="2" presStyleCnt="3"/>
      <dgm:spPr/>
      <dgm:t>
        <a:bodyPr/>
        <a:lstStyle/>
        <a:p>
          <a:endParaRPr lang="en-GB"/>
        </a:p>
      </dgm:t>
    </dgm:pt>
    <dgm:pt modelId="{88935EFB-2B3A-46F0-82E6-CC8AC85192F5}" type="pres">
      <dgm:prSet presAssocID="{5CB90982-46D2-47A9-931F-8D9409EDEAB5}" presName="connector1" presStyleLbl="sibTrans2D1" presStyleIdx="0" presStyleCnt="3"/>
      <dgm:spPr/>
      <dgm:t>
        <a:bodyPr/>
        <a:lstStyle/>
        <a:p>
          <a:endParaRPr lang="en-GB"/>
        </a:p>
      </dgm:t>
    </dgm:pt>
    <dgm:pt modelId="{BF7BE4F0-F905-4F03-AADE-7657BC86D170}" type="pres">
      <dgm:prSet presAssocID="{FB17939E-89BF-458A-ACD3-6F51B4447607}" presName="connector2" presStyleLbl="sibTrans2D1" presStyleIdx="1" presStyleCnt="3"/>
      <dgm:spPr/>
      <dgm:t>
        <a:bodyPr/>
        <a:lstStyle/>
        <a:p>
          <a:endParaRPr lang="en-GB"/>
        </a:p>
      </dgm:t>
    </dgm:pt>
    <dgm:pt modelId="{A264ACD4-F277-42B4-8098-7FAD6D59F7F2}" type="pres">
      <dgm:prSet presAssocID="{B8B30C36-C9EB-48CA-877C-0F4EC779115F}" presName="connector3" presStyleLbl="sibTrans2D1" presStyleIdx="2" presStyleCnt="3"/>
      <dgm:spPr/>
      <dgm:t>
        <a:bodyPr/>
        <a:lstStyle/>
        <a:p>
          <a:endParaRPr lang="en-GB"/>
        </a:p>
      </dgm:t>
    </dgm:pt>
  </dgm:ptLst>
  <dgm:cxnLst>
    <dgm:cxn modelId="{B07C830F-AF8A-48B6-81C3-D99079391367}" type="presOf" srcId="{8CE5F68B-DB71-4442-9FB1-0A3EF9D37446}" destId="{ACFE51AA-6077-4E59-83C6-B2CEC81CB1BD}" srcOrd="1" destOrd="0" presId="urn:microsoft.com/office/officeart/2005/8/layout/gear1"/>
    <dgm:cxn modelId="{0138825B-3ADD-4B88-99E1-A65C4C6D062D}" type="presOf" srcId="{8CE5F68B-DB71-4442-9FB1-0A3EF9D37446}" destId="{9274383B-A779-4838-9EB1-E7ACD128D3D1}" srcOrd="2" destOrd="0" presId="urn:microsoft.com/office/officeart/2005/8/layout/gear1"/>
    <dgm:cxn modelId="{C5D13B06-8749-4967-B965-EC4802CBEA29}" type="presOf" srcId="{62A019F0-69DF-48DE-BA07-DAF7A101B3DD}" destId="{8332AB17-6770-4C71-AAA8-76172A238227}" srcOrd="3" destOrd="0" presId="urn:microsoft.com/office/officeart/2005/8/layout/gear1"/>
    <dgm:cxn modelId="{1336EBC9-F0BA-4FAD-ACEA-8EA5B46540E9}" type="presOf" srcId="{FB17939E-89BF-458A-ACD3-6F51B4447607}" destId="{BF7BE4F0-F905-4F03-AADE-7657BC86D170}" srcOrd="0" destOrd="0" presId="urn:microsoft.com/office/officeart/2005/8/layout/gear1"/>
    <dgm:cxn modelId="{B312B5BA-F1E8-4E1C-A1FE-0D1D15853500}" type="presOf" srcId="{62A019F0-69DF-48DE-BA07-DAF7A101B3DD}" destId="{B467A57F-A116-46DA-B388-56935D5EBF70}" srcOrd="1" destOrd="0" presId="urn:microsoft.com/office/officeart/2005/8/layout/gear1"/>
    <dgm:cxn modelId="{8BF26794-B691-4E0C-88DC-9A2FC5F5AE9E}" type="presOf" srcId="{62A019F0-69DF-48DE-BA07-DAF7A101B3DD}" destId="{A271A1D7-9957-4419-8B02-9D3B012A6194}" srcOrd="0" destOrd="0" presId="urn:microsoft.com/office/officeart/2005/8/layout/gear1"/>
    <dgm:cxn modelId="{5D9745D0-8296-4BBD-8B77-4A8ECE372359}" type="presOf" srcId="{8BDAF81E-EE8B-42CE-B103-6B3FB100E097}" destId="{DB02BA50-B37F-4DA9-9606-5038DA775443}" srcOrd="2" destOrd="0" presId="urn:microsoft.com/office/officeart/2005/8/layout/gear1"/>
    <dgm:cxn modelId="{894DA05D-F30C-408F-BAE8-50AE5FCB8CE0}" type="presOf" srcId="{8BDAF81E-EE8B-42CE-B103-6B3FB100E097}" destId="{52FCF239-3D8F-4C52-BE91-DB39429ED543}" srcOrd="0" destOrd="0" presId="urn:microsoft.com/office/officeart/2005/8/layout/gear1"/>
    <dgm:cxn modelId="{B554F1EB-6035-4880-AC4B-79A2A3C02F8C}" type="presOf" srcId="{B8B30C36-C9EB-48CA-877C-0F4EC779115F}" destId="{A264ACD4-F277-42B4-8098-7FAD6D59F7F2}" srcOrd="0" destOrd="0" presId="urn:microsoft.com/office/officeart/2005/8/layout/gear1"/>
    <dgm:cxn modelId="{666C0977-72D8-44A8-A257-F9E2AC95E309}" type="presOf" srcId="{62A019F0-69DF-48DE-BA07-DAF7A101B3DD}" destId="{A0DE3EB7-D28B-4A91-B625-5380E4D875B8}" srcOrd="2" destOrd="0" presId="urn:microsoft.com/office/officeart/2005/8/layout/gear1"/>
    <dgm:cxn modelId="{15420C4D-2AC4-45BC-8216-633870DB56CF}" srcId="{CBAF5175-1896-42DC-A5D1-22FCCA82BBCE}" destId="{62A019F0-69DF-48DE-BA07-DAF7A101B3DD}" srcOrd="2" destOrd="0" parTransId="{FDEA5E61-E163-4FBA-B3D7-899145C652F9}" sibTransId="{B8B30C36-C9EB-48CA-877C-0F4EC779115F}"/>
    <dgm:cxn modelId="{62FC9259-D653-426C-A436-738F9F3B4D7E}" type="presOf" srcId="{8CE5F68B-DB71-4442-9FB1-0A3EF9D37446}" destId="{DA202C5A-799E-4289-B97C-57C2619C1829}" srcOrd="0" destOrd="0" presId="urn:microsoft.com/office/officeart/2005/8/layout/gear1"/>
    <dgm:cxn modelId="{FE884BCB-23C5-4FA5-9724-1AB88C4A2DC0}" type="presOf" srcId="{8BDAF81E-EE8B-42CE-B103-6B3FB100E097}" destId="{06EC6A7B-EC5E-465D-8BD3-AD825A6C5848}" srcOrd="1" destOrd="0" presId="urn:microsoft.com/office/officeart/2005/8/layout/gear1"/>
    <dgm:cxn modelId="{41A08D96-6704-4EDA-BF26-DBC962E9CBCA}" type="presOf" srcId="{CBAF5175-1896-42DC-A5D1-22FCCA82BBCE}" destId="{1CF9F25E-817D-43EE-806C-55FDBAEB28E2}" srcOrd="0" destOrd="0" presId="urn:microsoft.com/office/officeart/2005/8/layout/gear1"/>
    <dgm:cxn modelId="{1C014EEE-D9AE-4B45-AE2D-9C3657B90BC2}" type="presOf" srcId="{5CB90982-46D2-47A9-931F-8D9409EDEAB5}" destId="{88935EFB-2B3A-46F0-82E6-CC8AC85192F5}" srcOrd="0" destOrd="0" presId="urn:microsoft.com/office/officeart/2005/8/layout/gear1"/>
    <dgm:cxn modelId="{4D32A7B8-FCD2-4BC4-AF4A-A5A7A01ED70A}" srcId="{CBAF5175-1896-42DC-A5D1-22FCCA82BBCE}" destId="{8BDAF81E-EE8B-42CE-B103-6B3FB100E097}" srcOrd="0" destOrd="0" parTransId="{2661023A-AD0C-4592-A4AD-B32087EEB22F}" sibTransId="{5CB90982-46D2-47A9-931F-8D9409EDEAB5}"/>
    <dgm:cxn modelId="{17D9A094-EA50-45FB-A3C4-485CE7E63B7D}" srcId="{CBAF5175-1896-42DC-A5D1-22FCCA82BBCE}" destId="{8CE5F68B-DB71-4442-9FB1-0A3EF9D37446}" srcOrd="1" destOrd="0" parTransId="{840FD9A3-DAFE-439E-AC24-6DC828E0AFC5}" sibTransId="{FB17939E-89BF-458A-ACD3-6F51B4447607}"/>
    <dgm:cxn modelId="{09F4EE17-B955-4F5B-8936-DF8BC5F1E22A}" type="presParOf" srcId="{1CF9F25E-817D-43EE-806C-55FDBAEB28E2}" destId="{52FCF239-3D8F-4C52-BE91-DB39429ED543}" srcOrd="0" destOrd="0" presId="urn:microsoft.com/office/officeart/2005/8/layout/gear1"/>
    <dgm:cxn modelId="{9318D9AA-A2DD-482C-AA84-59D65D5383E2}" type="presParOf" srcId="{1CF9F25E-817D-43EE-806C-55FDBAEB28E2}" destId="{06EC6A7B-EC5E-465D-8BD3-AD825A6C5848}" srcOrd="1" destOrd="0" presId="urn:microsoft.com/office/officeart/2005/8/layout/gear1"/>
    <dgm:cxn modelId="{5DE5D8A1-D807-4266-912A-9776F41354DF}" type="presParOf" srcId="{1CF9F25E-817D-43EE-806C-55FDBAEB28E2}" destId="{DB02BA50-B37F-4DA9-9606-5038DA775443}" srcOrd="2" destOrd="0" presId="urn:microsoft.com/office/officeart/2005/8/layout/gear1"/>
    <dgm:cxn modelId="{17255AA4-ED2C-4972-B2FF-CFC90E0FF1F4}" type="presParOf" srcId="{1CF9F25E-817D-43EE-806C-55FDBAEB28E2}" destId="{DA202C5A-799E-4289-B97C-57C2619C1829}" srcOrd="3" destOrd="0" presId="urn:microsoft.com/office/officeart/2005/8/layout/gear1"/>
    <dgm:cxn modelId="{D1EE9596-75F0-43DD-B931-F39528D0A70D}" type="presParOf" srcId="{1CF9F25E-817D-43EE-806C-55FDBAEB28E2}" destId="{ACFE51AA-6077-4E59-83C6-B2CEC81CB1BD}" srcOrd="4" destOrd="0" presId="urn:microsoft.com/office/officeart/2005/8/layout/gear1"/>
    <dgm:cxn modelId="{7E2B3D91-07BD-40F3-84C3-AE6311093E8D}" type="presParOf" srcId="{1CF9F25E-817D-43EE-806C-55FDBAEB28E2}" destId="{9274383B-A779-4838-9EB1-E7ACD128D3D1}" srcOrd="5" destOrd="0" presId="urn:microsoft.com/office/officeart/2005/8/layout/gear1"/>
    <dgm:cxn modelId="{52854CD4-800B-492F-B998-D795873303E9}" type="presParOf" srcId="{1CF9F25E-817D-43EE-806C-55FDBAEB28E2}" destId="{A271A1D7-9957-4419-8B02-9D3B012A6194}" srcOrd="6" destOrd="0" presId="urn:microsoft.com/office/officeart/2005/8/layout/gear1"/>
    <dgm:cxn modelId="{848EB7ED-E95E-44B0-A8E9-DD4BA59FDAAA}" type="presParOf" srcId="{1CF9F25E-817D-43EE-806C-55FDBAEB28E2}" destId="{B467A57F-A116-46DA-B388-56935D5EBF70}" srcOrd="7" destOrd="0" presId="urn:microsoft.com/office/officeart/2005/8/layout/gear1"/>
    <dgm:cxn modelId="{A8805396-32E5-4B0D-AEE2-428DCE76F41A}" type="presParOf" srcId="{1CF9F25E-817D-43EE-806C-55FDBAEB28E2}" destId="{A0DE3EB7-D28B-4A91-B625-5380E4D875B8}" srcOrd="8" destOrd="0" presId="urn:microsoft.com/office/officeart/2005/8/layout/gear1"/>
    <dgm:cxn modelId="{B7F00F13-33AA-4C4F-8386-53A75D66B55D}" type="presParOf" srcId="{1CF9F25E-817D-43EE-806C-55FDBAEB28E2}" destId="{8332AB17-6770-4C71-AAA8-76172A238227}" srcOrd="9" destOrd="0" presId="urn:microsoft.com/office/officeart/2005/8/layout/gear1"/>
    <dgm:cxn modelId="{117A1E49-132E-4033-97EB-53E436CB9F31}" type="presParOf" srcId="{1CF9F25E-817D-43EE-806C-55FDBAEB28E2}" destId="{88935EFB-2B3A-46F0-82E6-CC8AC85192F5}" srcOrd="10" destOrd="0" presId="urn:microsoft.com/office/officeart/2005/8/layout/gear1"/>
    <dgm:cxn modelId="{6A29EDA2-4FC8-4997-ABCD-B2A1A91A9EA1}" type="presParOf" srcId="{1CF9F25E-817D-43EE-806C-55FDBAEB28E2}" destId="{BF7BE4F0-F905-4F03-AADE-7657BC86D170}" srcOrd="11" destOrd="0" presId="urn:microsoft.com/office/officeart/2005/8/layout/gear1"/>
    <dgm:cxn modelId="{404E40F2-35FF-43E1-BD27-5E0B63D927F8}" type="presParOf" srcId="{1CF9F25E-817D-43EE-806C-55FDBAEB28E2}" destId="{A264ACD4-F277-42B4-8098-7FAD6D59F7F2}"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CF239-3D8F-4C52-BE91-DB39429ED543}">
      <dsp:nvSpPr>
        <dsp:cNvPr id="0" name=""/>
        <dsp:cNvSpPr/>
      </dsp:nvSpPr>
      <dsp:spPr>
        <a:xfrm>
          <a:off x="2904744" y="2586089"/>
          <a:ext cx="3160775" cy="3160775"/>
        </a:xfrm>
        <a:prstGeom prst="gear9">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96% of eligible schools with enhanced connectivity (10/100Mbps) through a mostly-fibre deployment (c. £20m)</a:t>
          </a:r>
          <a:br>
            <a:rPr lang="en-GB" sz="1500" kern="1200" dirty="0" smtClean="0"/>
          </a:br>
          <a:endParaRPr lang="en-GB" sz="1500" kern="1200" dirty="0"/>
        </a:p>
      </dsp:txBody>
      <dsp:txXfrm>
        <a:off x="3540200" y="3326485"/>
        <a:ext cx="1889863" cy="1624704"/>
      </dsp:txXfrm>
    </dsp:sp>
    <dsp:sp modelId="{DA202C5A-799E-4289-B97C-57C2619C1829}">
      <dsp:nvSpPr>
        <dsp:cNvPr id="0" name=""/>
        <dsp:cNvSpPr/>
      </dsp:nvSpPr>
      <dsp:spPr>
        <a:xfrm>
          <a:off x="1065747" y="1838996"/>
          <a:ext cx="2298746" cy="2298746"/>
        </a:xfrm>
        <a:prstGeom prst="gear6">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96% of schools with improved </a:t>
          </a:r>
          <a:br>
            <a:rPr lang="en-GB" sz="1500" kern="1200" dirty="0" smtClean="0"/>
          </a:br>
          <a:r>
            <a:rPr lang="en-GB" sz="1500" kern="1200" dirty="0" smtClean="0"/>
            <a:t>Wi-Fi (£18m)</a:t>
          </a:r>
          <a:endParaRPr lang="en-GB" sz="1500" kern="1200" dirty="0"/>
        </a:p>
      </dsp:txBody>
      <dsp:txXfrm>
        <a:off x="1644463" y="2421210"/>
        <a:ext cx="1141314" cy="1134318"/>
      </dsp:txXfrm>
    </dsp:sp>
    <dsp:sp modelId="{A271A1D7-9957-4419-8B02-9D3B012A6194}">
      <dsp:nvSpPr>
        <dsp:cNvPr id="0" name=""/>
        <dsp:cNvSpPr/>
      </dsp:nvSpPr>
      <dsp:spPr>
        <a:xfrm rot="20700000">
          <a:off x="2353279" y="253096"/>
          <a:ext cx="2252301" cy="2252301"/>
        </a:xfrm>
        <a:prstGeom prst="gear6">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All local authorities with improved core connectivity </a:t>
          </a:r>
          <a:br>
            <a:rPr lang="en-GB" sz="1500" kern="1200" dirty="0" smtClean="0"/>
          </a:br>
          <a:r>
            <a:rPr lang="en-GB" sz="1500" kern="1200" dirty="0" smtClean="0"/>
            <a:t>(up to 1Gbps)</a:t>
          </a:r>
          <a:endParaRPr lang="en-GB" sz="1500" kern="1200" dirty="0"/>
        </a:p>
      </dsp:txBody>
      <dsp:txXfrm rot="-20700000">
        <a:off x="2847275" y="747092"/>
        <a:ext cx="1264310" cy="1264310"/>
      </dsp:txXfrm>
    </dsp:sp>
    <dsp:sp modelId="{88935EFB-2B3A-46F0-82E6-CC8AC85192F5}">
      <dsp:nvSpPr>
        <dsp:cNvPr id="0" name=""/>
        <dsp:cNvSpPr/>
      </dsp:nvSpPr>
      <dsp:spPr>
        <a:xfrm>
          <a:off x="2679109" y="2099167"/>
          <a:ext cx="4045792" cy="4045792"/>
        </a:xfrm>
        <a:prstGeom prst="circularArrow">
          <a:avLst>
            <a:gd name="adj1" fmla="val 4687"/>
            <a:gd name="adj2" fmla="val 299029"/>
            <a:gd name="adj3" fmla="val 2543967"/>
            <a:gd name="adj4" fmla="val 15802635"/>
            <a:gd name="adj5" fmla="val 5469"/>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7BE4F0-F905-4F03-AADE-7657BC86D170}">
      <dsp:nvSpPr>
        <dsp:cNvPr id="0" name=""/>
        <dsp:cNvSpPr/>
      </dsp:nvSpPr>
      <dsp:spPr>
        <a:xfrm>
          <a:off x="658643" y="1323708"/>
          <a:ext cx="2939521" cy="2939521"/>
        </a:xfrm>
        <a:prstGeom prst="leftCircularArrow">
          <a:avLst>
            <a:gd name="adj1" fmla="val 6452"/>
            <a:gd name="adj2" fmla="val 429999"/>
            <a:gd name="adj3" fmla="val 10489124"/>
            <a:gd name="adj4" fmla="val 14837806"/>
            <a:gd name="adj5" fmla="val 752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64ACD4-F277-42B4-8098-7FAD6D59F7F2}">
      <dsp:nvSpPr>
        <dsp:cNvPr id="0" name=""/>
        <dsp:cNvSpPr/>
      </dsp:nvSpPr>
      <dsp:spPr>
        <a:xfrm>
          <a:off x="1832299" y="-246905"/>
          <a:ext cx="3169396" cy="3169396"/>
        </a:xfrm>
        <a:prstGeom prst="circularArrow">
          <a:avLst>
            <a:gd name="adj1" fmla="val 5984"/>
            <a:gd name="adj2" fmla="val 394124"/>
            <a:gd name="adj3" fmla="val 13313824"/>
            <a:gd name="adj4" fmla="val 10508221"/>
            <a:gd name="adj5" fmla="val 6981"/>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dirty="0">
                <a:latin typeface="Arial" charset="-52"/>
                <a:ea typeface="ＭＳ Ｐゴシック" charset="-128"/>
                <a:cs typeface="ＭＳ Ｐゴシック" charset="-128"/>
              </a:defRPr>
            </a:lvl1pPr>
          </a:lstStyle>
          <a:p>
            <a:pPr>
              <a:defRPr/>
            </a:pPr>
            <a:endParaRPr lang="en-US" dirty="0"/>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dirty="0">
                <a:latin typeface="Arial" charset="-52"/>
                <a:ea typeface="ＭＳ Ｐゴシック" charset="-128"/>
                <a:cs typeface="ＭＳ Ｐゴシック" charset="-128"/>
              </a:defRPr>
            </a:lvl1pPr>
          </a:lstStyle>
          <a:p>
            <a:pPr>
              <a:defRPr/>
            </a:pPr>
            <a:endParaRPr lang="en-US" dirty="0"/>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dirty="0">
                <a:latin typeface="Arial" charset="-52"/>
                <a:ea typeface="ＭＳ Ｐゴシック" charset="-128"/>
                <a:cs typeface="ＭＳ Ｐゴシック" charset="-128"/>
              </a:defRPr>
            </a:lvl1pPr>
          </a:lstStyle>
          <a:p>
            <a:pPr>
              <a:defRPr/>
            </a:pPr>
            <a:endParaRPr lang="en-US" dirty="0"/>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3C4A3FBE-9ABD-434F-967F-CE8C7E9E6660}" type="slidenum">
              <a:rPr lang="en-US"/>
              <a:pPr>
                <a:defRPr/>
              </a:pPr>
              <a:t>‹#›</a:t>
            </a:fld>
            <a:endParaRPr lang="en-US" dirty="0"/>
          </a:p>
        </p:txBody>
      </p:sp>
    </p:spTree>
    <p:extLst>
      <p:ext uri="{BB962C8B-B14F-4D97-AF65-F5344CB8AC3E}">
        <p14:creationId xmlns:p14="http://schemas.microsoft.com/office/powerpoint/2010/main" val="9847262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52"/>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52"/>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52"/>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52"/>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52"/>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ADC0E23-6C9B-4575-AB0A-28CEA55560A4}" type="slidenum">
              <a:rPr lang="en-US" altLang="en-US" sz="1200" smtClean="0"/>
              <a:pPr/>
              <a:t>1</a:t>
            </a:fld>
            <a:endParaRPr lang="en-US" altLang="en-US" sz="1200" dirty="0" smtClean="0"/>
          </a:p>
        </p:txBody>
      </p:sp>
      <p:sp>
        <p:nvSpPr>
          <p:cNvPr id="3174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5AE82CF0-99FC-4563-A1BB-33E5CC85F42C}" type="slidenum">
              <a:rPr lang="en-US" altLang="en-US" sz="1200">
                <a:latin typeface="Times" pitchFamily="18" charset="0"/>
              </a:rPr>
              <a:pPr algn="r"/>
              <a:t>1</a:t>
            </a:fld>
            <a:endParaRPr lang="en-US" altLang="en-US" sz="1200" dirty="0">
              <a:latin typeface="Times" pitchFamily="18" charset="0"/>
            </a:endParaRPr>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latin typeface="Arial" charset="0"/>
              <a:ea typeface="ＭＳ Ｐゴシック" pitchFamily="34" charset="-128"/>
            </a:endParaRPr>
          </a:p>
        </p:txBody>
      </p:sp>
    </p:spTree>
    <p:extLst>
      <p:ext uri="{BB962C8B-B14F-4D97-AF65-F5344CB8AC3E}">
        <p14:creationId xmlns:p14="http://schemas.microsoft.com/office/powerpoint/2010/main" val="2432267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charset="0"/>
              <a:ea typeface="ＭＳ Ｐゴシック" pitchFamily="34" charset="-128"/>
            </a:endParaRPr>
          </a:p>
        </p:txBody>
      </p:sp>
    </p:spTree>
    <p:extLst>
      <p:ext uri="{BB962C8B-B14F-4D97-AF65-F5344CB8AC3E}">
        <p14:creationId xmlns:p14="http://schemas.microsoft.com/office/powerpoint/2010/main" val="4262215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39EFC60-4A83-4902-92F8-AEFAAA970EF6}" type="slidenum">
              <a:rPr lang="en-US" smtClean="0"/>
              <a:pPr>
                <a:defRPr/>
              </a:pPr>
              <a:t>20</a:t>
            </a:fld>
            <a:endParaRPr lang="en-US" dirty="0"/>
          </a:p>
        </p:txBody>
      </p:sp>
    </p:spTree>
    <p:extLst>
      <p:ext uri="{BB962C8B-B14F-4D97-AF65-F5344CB8AC3E}">
        <p14:creationId xmlns:p14="http://schemas.microsoft.com/office/powerpoint/2010/main" val="2362276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charset="0"/>
              <a:ea typeface="ＭＳ Ｐゴシック" pitchFamily="34" charset="-128"/>
            </a:endParaRPr>
          </a:p>
        </p:txBody>
      </p:sp>
      <p:sp>
        <p:nvSpPr>
          <p:cNvPr id="5427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C58CB8A1-1467-4521-BE35-AA900E5069B0}" type="slidenum">
              <a:rPr lang="en-US" altLang="en-US" sz="1200">
                <a:latin typeface="Times" pitchFamily="18" charset="0"/>
              </a:rPr>
              <a:pPr algn="r"/>
              <a:t>21</a:t>
            </a:fld>
            <a:endParaRPr lang="en-US" altLang="en-US" sz="1200" dirty="0">
              <a:latin typeface="Times"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charset="0"/>
              <a:ea typeface="ＭＳ Ｐゴシック" pitchFamily="34" charset="-128"/>
            </a:endParaRPr>
          </a:p>
        </p:txBody>
      </p:sp>
      <p:sp>
        <p:nvSpPr>
          <p:cNvPr id="46084"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6BBAD289-6F34-4DFB-8598-6789C50A03B8}" type="slidenum">
              <a:rPr lang="en-US" altLang="en-US" sz="1200">
                <a:latin typeface="Times" pitchFamily="18" charset="0"/>
              </a:rPr>
              <a:pPr algn="r"/>
              <a:t>23</a:t>
            </a:fld>
            <a:endParaRPr lang="en-US" altLang="en-US" sz="1200" dirty="0">
              <a:latin typeface="Times"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39EFC60-4A83-4902-92F8-AEFAAA970EF6}" type="slidenum">
              <a:rPr lang="en-US" smtClean="0"/>
              <a:pPr>
                <a:defRPr/>
              </a:pPr>
              <a:t>24</a:t>
            </a:fld>
            <a:endParaRPr lang="en-US" dirty="0"/>
          </a:p>
        </p:txBody>
      </p:sp>
    </p:spTree>
    <p:extLst>
      <p:ext uri="{BB962C8B-B14F-4D97-AF65-F5344CB8AC3E}">
        <p14:creationId xmlns:p14="http://schemas.microsoft.com/office/powerpoint/2010/main" val="2362276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4956DD-5412-4B00-ADDD-D608E99F5808}" type="slidenum">
              <a:rPr lang="en-US"/>
              <a:t>25</a:t>
            </a:fld>
            <a:endParaRPr lang="en-US" dirty="0"/>
          </a:p>
        </p:txBody>
      </p:sp>
    </p:spTree>
    <p:extLst>
      <p:ext uri="{BB962C8B-B14F-4D97-AF65-F5344CB8AC3E}">
        <p14:creationId xmlns:p14="http://schemas.microsoft.com/office/powerpoint/2010/main" val="2726498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4956DD-5412-4B00-ADDD-D608E99F5808}" type="slidenum">
              <a:rPr lang="en-US"/>
              <a:t>26</a:t>
            </a:fld>
            <a:endParaRPr lang="en-US" dirty="0"/>
          </a:p>
        </p:txBody>
      </p:sp>
    </p:spTree>
    <p:extLst>
      <p:ext uri="{BB962C8B-B14F-4D97-AF65-F5344CB8AC3E}">
        <p14:creationId xmlns:p14="http://schemas.microsoft.com/office/powerpoint/2010/main" val="1769522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a typeface="ＭＳ Ｐゴシック" pitchFamily="34" charset="-128"/>
            </a:endParaRPr>
          </a:p>
        </p:txBody>
      </p:sp>
    </p:spTree>
    <p:extLst>
      <p:ext uri="{BB962C8B-B14F-4D97-AF65-F5344CB8AC3E}">
        <p14:creationId xmlns:p14="http://schemas.microsoft.com/office/powerpoint/2010/main" val="2213656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39EFC60-4A83-4902-92F8-AEFAAA970EF6}" type="slidenum">
              <a:rPr lang="en-US" smtClean="0"/>
              <a:pPr>
                <a:defRPr/>
              </a:pPr>
              <a:t>29</a:t>
            </a:fld>
            <a:endParaRPr lang="en-US" dirty="0"/>
          </a:p>
        </p:txBody>
      </p:sp>
    </p:spTree>
    <p:extLst>
      <p:ext uri="{BB962C8B-B14F-4D97-AF65-F5344CB8AC3E}">
        <p14:creationId xmlns:p14="http://schemas.microsoft.com/office/powerpoint/2010/main" val="3498155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C4A3FBE-9ABD-434F-967F-CE8C7E9E6660}" type="slidenum">
              <a:rPr lang="en-US" smtClean="0"/>
              <a:pPr>
                <a:defRPr/>
              </a:pPr>
              <a:t>33</a:t>
            </a:fld>
            <a:endParaRPr lang="en-US" dirty="0"/>
          </a:p>
        </p:txBody>
      </p:sp>
    </p:spTree>
    <p:extLst>
      <p:ext uri="{BB962C8B-B14F-4D97-AF65-F5344CB8AC3E}">
        <p14:creationId xmlns:p14="http://schemas.microsoft.com/office/powerpoint/2010/main" val="3640167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itchFamily="34" charset="0"/>
              <a:ea typeface="ＭＳ Ｐゴシック" pitchFamily="34" charset="-128"/>
            </a:endParaRPr>
          </a:p>
        </p:txBody>
      </p:sp>
      <p:sp>
        <p:nvSpPr>
          <p:cNvPr id="2355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D2797299-4213-4FFB-8AAB-55BB68120DB5}" type="slidenum">
              <a:rPr lang="en-US" altLang="en-US" sz="1200">
                <a:latin typeface="Times" pitchFamily="18" charset="0"/>
              </a:rPr>
              <a:pPr algn="r"/>
              <a:t>35</a:t>
            </a:fld>
            <a:endParaRPr lang="en-US" altLang="en-US" sz="1200" dirty="0">
              <a:latin typeface="Times" pitchFamily="18" charset="0"/>
            </a:endParaRPr>
          </a:p>
        </p:txBody>
      </p:sp>
    </p:spTree>
    <p:extLst>
      <p:ext uri="{BB962C8B-B14F-4D97-AF65-F5344CB8AC3E}">
        <p14:creationId xmlns:p14="http://schemas.microsoft.com/office/powerpoint/2010/main" val="4142933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4A3FBE-9ABD-434F-967F-CE8C7E9E6660}" type="slidenum">
              <a:rPr lang="en-US"/>
              <a:pPr>
                <a:defRPr/>
              </a:pPr>
              <a:t>36</a:t>
            </a:fld>
            <a:endParaRPr lang="en-US" dirty="0"/>
          </a:p>
        </p:txBody>
      </p:sp>
    </p:spTree>
    <p:extLst>
      <p:ext uri="{BB962C8B-B14F-4D97-AF65-F5344CB8AC3E}">
        <p14:creationId xmlns:p14="http://schemas.microsoft.com/office/powerpoint/2010/main" val="223951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4A3FBE-9ABD-434F-967F-CE8C7E9E6660}" type="slidenum">
              <a:rPr lang="en-US"/>
              <a:pPr>
                <a:defRPr/>
              </a:pPr>
              <a:t>37</a:t>
            </a:fld>
            <a:endParaRPr lang="en-US" dirty="0"/>
          </a:p>
        </p:txBody>
      </p:sp>
    </p:spTree>
    <p:extLst>
      <p:ext uri="{BB962C8B-B14F-4D97-AF65-F5344CB8AC3E}">
        <p14:creationId xmlns:p14="http://schemas.microsoft.com/office/powerpoint/2010/main" val="634164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4A3FBE-9ABD-434F-967F-CE8C7E9E6660}" type="slidenum">
              <a:rPr lang="en-US"/>
              <a:pPr>
                <a:defRPr/>
              </a:pPr>
              <a:t>38</a:t>
            </a:fld>
            <a:endParaRPr lang="en-US" dirty="0"/>
          </a:p>
        </p:txBody>
      </p:sp>
    </p:spTree>
    <p:extLst>
      <p:ext uri="{BB962C8B-B14F-4D97-AF65-F5344CB8AC3E}">
        <p14:creationId xmlns:p14="http://schemas.microsoft.com/office/powerpoint/2010/main" val="984510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500" dirty="0" smtClean="0">
              <a:latin typeface="Arial" charset="0"/>
              <a:ea typeface="ＭＳ Ｐゴシック" pitchFamily="34" charset="-128"/>
            </a:endParaRPr>
          </a:p>
        </p:txBody>
      </p:sp>
    </p:spTree>
    <p:extLst>
      <p:ext uri="{BB962C8B-B14F-4D97-AF65-F5344CB8AC3E}">
        <p14:creationId xmlns:p14="http://schemas.microsoft.com/office/powerpoint/2010/main" val="4160882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3531866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itchFamily="34" charset="0"/>
              <a:ea typeface="ＭＳ Ｐゴシック" pitchFamily="34" charset="-128"/>
            </a:endParaRPr>
          </a:p>
        </p:txBody>
      </p:sp>
      <p:sp>
        <p:nvSpPr>
          <p:cNvPr id="2355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D2797299-4213-4FFB-8AAB-55BB68120DB5}" type="slidenum">
              <a:rPr lang="en-US" altLang="en-US" sz="1200">
                <a:latin typeface="Times" pitchFamily="18" charset="0"/>
              </a:rPr>
              <a:pPr algn="r"/>
              <a:t>4</a:t>
            </a:fld>
            <a:endParaRPr lang="en-US" altLang="en-US" sz="1200" dirty="0">
              <a:latin typeface="Times" pitchFamily="18" charset="0"/>
            </a:endParaRPr>
          </a:p>
        </p:txBody>
      </p:sp>
    </p:spTree>
    <p:extLst>
      <p:ext uri="{BB962C8B-B14F-4D97-AF65-F5344CB8AC3E}">
        <p14:creationId xmlns:p14="http://schemas.microsoft.com/office/powerpoint/2010/main" val="1571579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a typeface="ＭＳ Ｐゴシック" pitchFamily="34" charset="-128"/>
            </a:endParaRPr>
          </a:p>
        </p:txBody>
      </p:sp>
    </p:spTree>
    <p:extLst>
      <p:ext uri="{BB962C8B-B14F-4D97-AF65-F5344CB8AC3E}">
        <p14:creationId xmlns:p14="http://schemas.microsoft.com/office/powerpoint/2010/main" val="2885925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39EFC60-4A83-4902-92F8-AEFAAA970EF6}" type="slidenum">
              <a:rPr lang="en-US" smtClean="0"/>
              <a:pPr>
                <a:defRPr/>
              </a:pPr>
              <a:t>7</a:t>
            </a:fld>
            <a:endParaRPr lang="en-US" dirty="0"/>
          </a:p>
        </p:txBody>
      </p:sp>
    </p:spTree>
    <p:extLst>
      <p:ext uri="{BB962C8B-B14F-4D97-AF65-F5344CB8AC3E}">
        <p14:creationId xmlns:p14="http://schemas.microsoft.com/office/powerpoint/2010/main" val="2362276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39EFC60-4A83-4902-92F8-AEFAAA970EF6}" type="slidenum">
              <a:rPr lang="en-US" smtClean="0"/>
              <a:pPr>
                <a:defRPr/>
              </a:pPr>
              <a:t>8</a:t>
            </a:fld>
            <a:endParaRPr lang="en-US" dirty="0"/>
          </a:p>
        </p:txBody>
      </p:sp>
    </p:spTree>
    <p:extLst>
      <p:ext uri="{BB962C8B-B14F-4D97-AF65-F5344CB8AC3E}">
        <p14:creationId xmlns:p14="http://schemas.microsoft.com/office/powerpoint/2010/main" val="2362276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4956DD-5412-4B00-ADDD-D608E99F5808}" type="slidenum">
              <a:rPr lang="en-US"/>
              <a:t>14</a:t>
            </a:fld>
            <a:endParaRPr lang="en-US" dirty="0"/>
          </a:p>
        </p:txBody>
      </p:sp>
    </p:spTree>
    <p:extLst>
      <p:ext uri="{BB962C8B-B14F-4D97-AF65-F5344CB8AC3E}">
        <p14:creationId xmlns:p14="http://schemas.microsoft.com/office/powerpoint/2010/main" val="4264785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724240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5466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091492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55380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3958909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007176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512047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Tree>
    <p:extLst>
      <p:ext uri="{BB962C8B-B14F-4D97-AF65-F5344CB8AC3E}">
        <p14:creationId xmlns:p14="http://schemas.microsoft.com/office/powerpoint/2010/main" val="3353284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26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85805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970107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52"/>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52"/>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52"/>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52"/>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52"/>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52"/>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52"/>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playlists.hwb.wales.gov.uk/view/291ae369-5dcb-44d4-b6b6-46a0a032e2d9/en#page1" TargetMode="Externa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www.llgc.org.uk/en/" TargetMode="Externa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O365%20Education.mp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png"/><Relationship Id="rId7"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png"/><Relationship Id="rId9" Type="http://schemas.openxmlformats.org/officeDocument/2006/relationships/image" Target="../media/image57.jpe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70.jpeg"/><Relationship Id="rId4" Type="http://schemas.openxmlformats.org/officeDocument/2006/relationships/image" Target="../media/image69.jpeg"/></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hyperlink" Target="../../Hwb%20Promotional%20Video.mp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61200" y="0"/>
            <a:ext cx="20828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3302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5"/>
          <p:cNvSpPr txBox="1">
            <a:spLocks noChangeArrowheads="1"/>
          </p:cNvSpPr>
          <p:nvPr/>
        </p:nvSpPr>
        <p:spPr bwMode="auto">
          <a:xfrm>
            <a:off x="618564" y="1720607"/>
            <a:ext cx="8525435"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4400" dirty="0"/>
              <a:t>Welsh Government</a:t>
            </a:r>
            <a:endParaRPr lang="en-GB" altLang="en-US" sz="4400" dirty="0">
              <a:latin typeface="Times" pitchFamily="18" charset="0"/>
            </a:endParaRPr>
          </a:p>
          <a:p>
            <a:endParaRPr lang="en-US" altLang="en-US" sz="3200" dirty="0"/>
          </a:p>
          <a:p>
            <a:r>
              <a:rPr lang="en-US" altLang="en-US" sz="4400" b="1" dirty="0"/>
              <a:t>Learning in Digital </a:t>
            </a:r>
          </a:p>
          <a:p>
            <a:r>
              <a:rPr lang="en-US" altLang="en-US" sz="4400" b="1" dirty="0"/>
              <a:t>Wales </a:t>
            </a:r>
            <a:r>
              <a:rPr lang="en-US" altLang="en-US" sz="4400" b="1" dirty="0" smtClean="0"/>
              <a:t>update</a:t>
            </a:r>
            <a:endParaRPr lang="en-US" altLang="en-US" sz="4400" b="1" dirty="0"/>
          </a:p>
          <a:p>
            <a:endParaRPr lang="en-GB" altLang="en-US" sz="3200" b="1" dirty="0"/>
          </a:p>
          <a:p>
            <a:r>
              <a:rPr lang="en-US" altLang="en-US" sz="3600" dirty="0" smtClean="0"/>
              <a:t>Thursday 10 September 2015</a:t>
            </a:r>
            <a:endParaRPr lang="en-US" altLang="en-US" sz="3600" dirty="0"/>
          </a:p>
        </p:txBody>
      </p:sp>
      <p:pic>
        <p:nvPicPr>
          <p:cNvPr id="7172"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77498" y="-8705"/>
            <a:ext cx="2065386" cy="778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4" descr="transparent_bi_30m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6000" y="304800"/>
            <a:ext cx="1431925"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15"/>
          <p:cNvSpPr txBox="1">
            <a:spLocks noChangeArrowheads="1"/>
          </p:cNvSpPr>
          <p:nvPr/>
        </p:nvSpPr>
        <p:spPr bwMode="auto">
          <a:xfrm>
            <a:off x="617538" y="576263"/>
            <a:ext cx="79613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r>
              <a:rPr lang="en-GB" sz="3600" b="1" dirty="0" smtClean="0">
                <a:solidFill>
                  <a:srgbClr val="000000"/>
                </a:solidFill>
                <a:cs typeface="Arial" charset="0"/>
              </a:rPr>
              <a:t>Hwb: Opt-in Community</a:t>
            </a:r>
          </a:p>
        </p:txBody>
      </p:sp>
      <p:sp>
        <p:nvSpPr>
          <p:cNvPr id="6" name="TextBox 15"/>
          <p:cNvSpPr txBox="1">
            <a:spLocks noChangeArrowheads="1"/>
          </p:cNvSpPr>
          <p:nvPr/>
        </p:nvSpPr>
        <p:spPr bwMode="auto">
          <a:xfrm>
            <a:off x="706438" y="1366837"/>
            <a:ext cx="3891756"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342900" indent="-342900" eaLnBrk="1" hangingPunct="1">
              <a:buFont typeface="Arial" panose="020B0604020202020204" pitchFamily="34" charset="0"/>
              <a:buChar char="•"/>
              <a:defRPr/>
            </a:pPr>
            <a:endParaRPr lang="en-GB" dirty="0">
              <a:solidFill>
                <a:srgbClr val="000000"/>
              </a:solidFill>
              <a:cs typeface="Arial" charset="0"/>
            </a:endParaRPr>
          </a:p>
          <a:p>
            <a:pPr marL="342900" indent="-342900" eaLnBrk="1" hangingPunct="1">
              <a:buFont typeface="Arial" panose="020B0604020202020204" pitchFamily="34" charset="0"/>
              <a:buChar char="•"/>
              <a:defRPr/>
            </a:pPr>
            <a:r>
              <a:rPr lang="en-GB" dirty="0" smtClean="0">
                <a:solidFill>
                  <a:srgbClr val="000000"/>
                </a:solidFill>
                <a:cs typeface="Arial" charset="0"/>
              </a:rPr>
              <a:t>Users can choose to join the Hwb community</a:t>
            </a:r>
          </a:p>
          <a:p>
            <a:pPr marL="342900" indent="-342900" eaLnBrk="1" hangingPunct="1">
              <a:buFont typeface="Arial" panose="020B0604020202020204" pitchFamily="34" charset="0"/>
              <a:buChar char="•"/>
              <a:defRPr/>
            </a:pPr>
            <a:endParaRPr lang="en-GB" dirty="0">
              <a:solidFill>
                <a:srgbClr val="000000"/>
              </a:solidFill>
              <a:cs typeface="Arial" charset="0"/>
            </a:endParaRPr>
          </a:p>
          <a:p>
            <a:pPr marL="342900" indent="-342900" eaLnBrk="1" hangingPunct="1">
              <a:buFont typeface="Arial" panose="020B0604020202020204" pitchFamily="34" charset="0"/>
              <a:buChar char="•"/>
              <a:defRPr/>
            </a:pPr>
            <a:r>
              <a:rPr lang="en-GB" dirty="0" smtClean="0">
                <a:solidFill>
                  <a:srgbClr val="000000"/>
                </a:solidFill>
                <a:cs typeface="Arial" charset="0"/>
              </a:rPr>
              <a:t>Provides access to </a:t>
            </a:r>
            <a:r>
              <a:rPr lang="en-GB" dirty="0">
                <a:solidFill>
                  <a:srgbClr val="000000"/>
                </a:solidFill>
                <a:cs typeface="Arial" charset="0"/>
              </a:rPr>
              <a:t>community generated resources</a:t>
            </a:r>
          </a:p>
          <a:p>
            <a:pPr marL="342900" indent="-342900" eaLnBrk="1" hangingPunct="1">
              <a:buFont typeface="Arial" panose="020B0604020202020204" pitchFamily="34" charset="0"/>
              <a:buChar char="•"/>
              <a:defRPr/>
            </a:pPr>
            <a:endParaRPr lang="en-GB" dirty="0" smtClean="0">
              <a:solidFill>
                <a:srgbClr val="000000"/>
              </a:solidFill>
              <a:cs typeface="Arial" charset="0"/>
            </a:endParaRPr>
          </a:p>
          <a:p>
            <a:pPr marL="342900" indent="-342900" eaLnBrk="1" hangingPunct="1">
              <a:buFont typeface="Arial" panose="020B0604020202020204" pitchFamily="34" charset="0"/>
              <a:buChar char="•"/>
              <a:defRPr/>
            </a:pPr>
            <a:r>
              <a:rPr lang="en-GB" dirty="0" smtClean="0">
                <a:solidFill>
                  <a:srgbClr val="000000"/>
                </a:solidFill>
                <a:cs typeface="Arial" charset="0"/>
              </a:rPr>
              <a:t>Community resources included in NDCR search results.</a:t>
            </a:r>
            <a:br>
              <a:rPr lang="en-GB" dirty="0" smtClean="0">
                <a:solidFill>
                  <a:srgbClr val="000000"/>
                </a:solidFill>
                <a:cs typeface="Arial" charset="0"/>
              </a:rPr>
            </a:br>
            <a:r>
              <a:rPr lang="en-GB" dirty="0">
                <a:solidFill>
                  <a:srgbClr val="000000"/>
                </a:solidFill>
                <a:cs typeface="Arial" charset="0"/>
              </a:rPr>
              <a:t/>
            </a:r>
            <a:br>
              <a:rPr lang="en-GB" dirty="0">
                <a:solidFill>
                  <a:srgbClr val="000000"/>
                </a:solidFill>
                <a:cs typeface="Arial" charset="0"/>
              </a:rPr>
            </a:br>
            <a:endParaRPr lang="en-GB" dirty="0" smtClean="0">
              <a:solidFill>
                <a:srgbClr val="000000"/>
              </a:solidFill>
              <a:cs typeface="Arial" charset="0"/>
            </a:endParaRPr>
          </a:p>
        </p:txBody>
      </p:sp>
      <p:pic>
        <p:nvPicPr>
          <p:cNvPr id="5124"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55518" y="1799778"/>
            <a:ext cx="4234481" cy="348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7539" y="5738652"/>
            <a:ext cx="8180386" cy="830997"/>
          </a:xfrm>
          <a:prstGeom prst="rect">
            <a:avLst/>
          </a:prstGeom>
          <a:noFill/>
        </p:spPr>
        <p:txBody>
          <a:bodyPr wrap="square" rtlCol="0">
            <a:spAutoFit/>
          </a:bodyPr>
          <a:lstStyle/>
          <a:p>
            <a:r>
              <a:rPr lang="en-GB" dirty="0"/>
              <a:t>Community </a:t>
            </a:r>
            <a:r>
              <a:rPr lang="en-GB" dirty="0" smtClean="0"/>
              <a:t>members – 1,945</a:t>
            </a:r>
            <a:endParaRPr lang="en-GB" dirty="0"/>
          </a:p>
          <a:p>
            <a:r>
              <a:rPr lang="en-GB" dirty="0" smtClean="0"/>
              <a:t>Community resources created </a:t>
            </a:r>
            <a:r>
              <a:rPr lang="en-GB" dirty="0"/>
              <a:t>- </a:t>
            </a:r>
            <a:r>
              <a:rPr lang="en-GB" dirty="0" smtClean="0"/>
              <a:t>71</a:t>
            </a:r>
            <a:endParaRPr lang="en-GB" dirty="0"/>
          </a:p>
        </p:txBody>
      </p:sp>
    </p:spTree>
    <p:extLst>
      <p:ext uri="{BB962C8B-B14F-4D97-AF65-F5344CB8AC3E}">
        <p14:creationId xmlns:p14="http://schemas.microsoft.com/office/powerpoint/2010/main" val="1988381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Content creation tools – Make and share</a:t>
            </a:r>
            <a:endParaRPr lang="en-GB" sz="3200"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0506" y="1043098"/>
            <a:ext cx="3623494" cy="262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2038" y="3799861"/>
            <a:ext cx="3623494" cy="270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68253" y="941909"/>
            <a:ext cx="3531384" cy="5704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326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0828" y="22379"/>
            <a:ext cx="8229600" cy="1143000"/>
          </a:xfrm>
        </p:spPr>
        <p:txBody>
          <a:bodyPr/>
          <a:lstStyle/>
          <a:p>
            <a:r>
              <a:rPr lang="en-GB" dirty="0" smtClean="0"/>
              <a:t>Playlists</a:t>
            </a:r>
            <a:endParaRPr lang="en-GB" dirty="0"/>
          </a:p>
        </p:txBody>
      </p:sp>
      <p:pic>
        <p:nvPicPr>
          <p:cNvPr id="3075" name="Picture 3">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1582" y="4227225"/>
            <a:ext cx="4826301" cy="2464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2671" y="762169"/>
            <a:ext cx="7173310" cy="3338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52670" y="5328745"/>
            <a:ext cx="3838912" cy="461665"/>
          </a:xfrm>
          <a:prstGeom prst="rect">
            <a:avLst/>
          </a:prstGeom>
          <a:noFill/>
        </p:spPr>
        <p:txBody>
          <a:bodyPr wrap="square" rtlCol="0">
            <a:spAutoFit/>
          </a:bodyPr>
          <a:lstStyle/>
          <a:p>
            <a:r>
              <a:rPr lang="en-GB" dirty="0" smtClean="0"/>
              <a:t>June playlists </a:t>
            </a:r>
            <a:r>
              <a:rPr lang="en-GB" dirty="0"/>
              <a:t>logins: </a:t>
            </a:r>
            <a:r>
              <a:rPr lang="en-GB" dirty="0" smtClean="0"/>
              <a:t>2,720</a:t>
            </a:r>
            <a:endParaRPr lang="en-GB" dirty="0"/>
          </a:p>
        </p:txBody>
      </p:sp>
    </p:spTree>
    <p:extLst>
      <p:ext uri="{BB962C8B-B14F-4D97-AF65-F5344CB8AC3E}">
        <p14:creationId xmlns:p14="http://schemas.microsoft.com/office/powerpoint/2010/main" val="19782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382"/>
            <a:ext cx="8229600" cy="1143000"/>
          </a:xfrm>
        </p:spPr>
        <p:txBody>
          <a:bodyPr/>
          <a:lstStyle/>
          <a:p>
            <a:r>
              <a:rPr lang="en-GB" dirty="0" smtClean="0"/>
              <a:t>Hwb Networks</a:t>
            </a:r>
            <a:endParaRPr lang="en-GB" dirty="0"/>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0372" y="945925"/>
            <a:ext cx="3952182"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8901" y="945925"/>
            <a:ext cx="3857789" cy="4578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57765" y="5564064"/>
            <a:ext cx="1986291" cy="500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820999" y="6074459"/>
            <a:ext cx="5659821" cy="830997"/>
          </a:xfrm>
          <a:prstGeom prst="rect">
            <a:avLst/>
          </a:prstGeom>
          <a:noFill/>
        </p:spPr>
        <p:txBody>
          <a:bodyPr wrap="square" rtlCol="0">
            <a:spAutoFit/>
          </a:bodyPr>
          <a:lstStyle/>
          <a:p>
            <a:r>
              <a:rPr lang="en-GB" dirty="0" smtClean="0"/>
              <a:t>Total Hwb </a:t>
            </a:r>
            <a:r>
              <a:rPr lang="en-GB" dirty="0"/>
              <a:t>N</a:t>
            </a:r>
            <a:r>
              <a:rPr lang="en-GB" dirty="0" smtClean="0"/>
              <a:t>etworks created </a:t>
            </a:r>
            <a:r>
              <a:rPr lang="en-GB" dirty="0"/>
              <a:t>- </a:t>
            </a:r>
            <a:r>
              <a:rPr lang="en-GB" dirty="0" smtClean="0"/>
              <a:t>385</a:t>
            </a:r>
            <a:endParaRPr lang="en-GB" dirty="0"/>
          </a:p>
          <a:p>
            <a:r>
              <a:rPr lang="en-GB" dirty="0" smtClean="0"/>
              <a:t>Total users joined </a:t>
            </a:r>
            <a:r>
              <a:rPr lang="en-GB" dirty="0"/>
              <a:t>Hwb Networks - </a:t>
            </a:r>
            <a:r>
              <a:rPr lang="en-GB" dirty="0" smtClean="0"/>
              <a:t>1,593</a:t>
            </a:r>
            <a:endParaRPr lang="en-GB" dirty="0"/>
          </a:p>
        </p:txBody>
      </p:sp>
    </p:spTree>
    <p:extLst>
      <p:ext uri="{BB962C8B-B14F-4D97-AF65-F5344CB8AC3E}">
        <p14:creationId xmlns:p14="http://schemas.microsoft.com/office/powerpoint/2010/main" val="3926980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7995" y="4813172"/>
            <a:ext cx="8196755" cy="2031325"/>
          </a:xfrm>
          <a:prstGeom prst="rect">
            <a:avLst/>
          </a:prstGeom>
          <a:noFill/>
        </p:spPr>
        <p:txBody>
          <a:bodyPr wrap="square" rtlCol="0">
            <a:spAutoFit/>
          </a:bodyPr>
          <a:lstStyle/>
          <a:p>
            <a:r>
              <a:rPr lang="en-GB" sz="1800" dirty="0" smtClean="0"/>
              <a:t>Just2easy is </a:t>
            </a:r>
            <a:r>
              <a:rPr lang="en-GB" sz="1800" dirty="0"/>
              <a:t>a collection of online educational tools specifically designed to engage, motivate, and inspire </a:t>
            </a:r>
            <a:r>
              <a:rPr lang="en-GB" sz="1800" dirty="0" smtClean="0"/>
              <a:t>pupils.</a:t>
            </a:r>
          </a:p>
          <a:p>
            <a:endParaRPr lang="en-GB" sz="1800" dirty="0"/>
          </a:p>
          <a:p>
            <a:r>
              <a:rPr lang="en-GB" sz="1800" dirty="0"/>
              <a:t>The </a:t>
            </a:r>
            <a:r>
              <a:rPr lang="en-GB" sz="1800" dirty="0" smtClean="0"/>
              <a:t>tools encourage </a:t>
            </a:r>
            <a:r>
              <a:rPr lang="en-GB" sz="1800" dirty="0"/>
              <a:t>pupils from Foundation </a:t>
            </a:r>
            <a:r>
              <a:rPr lang="en-GB" sz="1800" dirty="0" smtClean="0"/>
              <a:t>Phase through </a:t>
            </a:r>
            <a:r>
              <a:rPr lang="en-GB" sz="1800" dirty="0"/>
              <a:t>to Key Stage 3 to create, share, and safely blog work at school and at home. It is also an effective resource for teachers, enabling file sharing, collaborative learning, and assessment and tracking</a:t>
            </a:r>
            <a:r>
              <a:rPr lang="en-GB" sz="1800" dirty="0" smtClean="0"/>
              <a:t>.</a:t>
            </a:r>
            <a:endParaRPr lang="en-GB" sz="1800"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6377" y="531595"/>
            <a:ext cx="8817623" cy="3945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6143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075" y="284145"/>
            <a:ext cx="8812925" cy="567194"/>
          </a:xfrm>
        </p:spPr>
        <p:txBody>
          <a:bodyPr/>
          <a:lstStyle/>
          <a:p>
            <a:pPr algn="l"/>
            <a:r>
              <a:rPr lang="en-GB" sz="2700" b="1" dirty="0" smtClean="0"/>
              <a:t>Additional tools and content available through Hwb</a:t>
            </a:r>
            <a:endParaRPr lang="en-GB" sz="2700" b="1" dirty="0"/>
          </a:p>
        </p:txBody>
      </p:sp>
      <p:sp>
        <p:nvSpPr>
          <p:cNvPr id="3" name="Content Placeholder 2"/>
          <p:cNvSpPr>
            <a:spLocks noGrp="1"/>
          </p:cNvSpPr>
          <p:nvPr>
            <p:ph idx="1"/>
          </p:nvPr>
        </p:nvSpPr>
        <p:spPr>
          <a:xfrm>
            <a:off x="339172" y="1187446"/>
            <a:ext cx="8229600" cy="5371000"/>
          </a:xfrm>
        </p:spPr>
        <p:txBody>
          <a:bodyPr/>
          <a:lstStyle/>
          <a:p>
            <a:r>
              <a:rPr lang="en-GB" dirty="0" smtClean="0"/>
              <a:t>Just2easy</a:t>
            </a:r>
          </a:p>
          <a:p>
            <a:endParaRPr lang="en-GB" dirty="0" smtClean="0"/>
          </a:p>
          <a:p>
            <a:r>
              <a:rPr lang="en-GB" dirty="0" smtClean="0"/>
              <a:t>Encyclopaedia Britannica</a:t>
            </a:r>
          </a:p>
          <a:p>
            <a:endParaRPr lang="en-GB" dirty="0"/>
          </a:p>
          <a:p>
            <a:r>
              <a:rPr lang="en-GB" dirty="0" smtClean="0"/>
              <a:t>360 degree safe Cymru</a:t>
            </a:r>
          </a:p>
          <a:p>
            <a:endParaRPr lang="en-GB" dirty="0" smtClean="0"/>
          </a:p>
          <a:p>
            <a:r>
              <a:rPr lang="en-GB" dirty="0" smtClean="0"/>
              <a:t>Premium content</a:t>
            </a:r>
          </a:p>
          <a:p>
            <a:endParaRPr lang="en-GB" dirty="0"/>
          </a:p>
          <a:p>
            <a:r>
              <a:rPr lang="en-GB" dirty="0"/>
              <a:t>Creative Learning through the </a:t>
            </a:r>
            <a:r>
              <a:rPr lang="en-GB" dirty="0" smtClean="0"/>
              <a:t>Arts</a:t>
            </a:r>
          </a:p>
          <a:p>
            <a:endParaRPr lang="en-GB" dirty="0" smtClean="0"/>
          </a:p>
        </p:txBody>
      </p:sp>
      <p:pic>
        <p:nvPicPr>
          <p:cNvPr id="1030" name="Picture 6" descr="http://www.lgfl.net/SiteCollectionImages/Content%20Related%20Images/J2E/Content-Logo.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20148" y="968889"/>
            <a:ext cx="2257425" cy="11239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britannicaindia.com/image/post/LOGO_registered-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51607" y="2216182"/>
            <a:ext cx="1482912" cy="9756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archiveswales.org.uk/typo3temp/pics/f3662bf4e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53972" y="5103604"/>
            <a:ext cx="1605056" cy="46814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ink to homepage">
            <a:hlinkClick r:id="rId5" tooltip="Home"/>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453972" y="4584039"/>
            <a:ext cx="29718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26016" y="5956403"/>
            <a:ext cx="1969213" cy="466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351096" y="3503878"/>
            <a:ext cx="8953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0184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33950" y="3733800"/>
            <a:ext cx="3858813" cy="266682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8500" y="3733801"/>
            <a:ext cx="3858813" cy="2666822"/>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80734" y="215900"/>
            <a:ext cx="4182533" cy="3136900"/>
          </a:xfrm>
          <a:prstGeom prst="rect">
            <a:avLst/>
          </a:prstGeom>
        </p:spPr>
      </p:pic>
      <p:sp>
        <p:nvSpPr>
          <p:cNvPr id="2" name="TextBox 1"/>
          <p:cNvSpPr txBox="1"/>
          <p:nvPr/>
        </p:nvSpPr>
        <p:spPr>
          <a:xfrm>
            <a:off x="6936822" y="1673997"/>
            <a:ext cx="2065283" cy="461665"/>
          </a:xfrm>
          <a:prstGeom prst="rect">
            <a:avLst/>
          </a:prstGeom>
          <a:noFill/>
        </p:spPr>
        <p:txBody>
          <a:bodyPr wrap="square" rtlCol="0">
            <a:spAutoFit/>
          </a:bodyPr>
          <a:lstStyle/>
          <a:p>
            <a:r>
              <a:rPr lang="en-GB" dirty="0" smtClean="0"/>
              <a:t>2,500 / month</a:t>
            </a:r>
            <a:endParaRPr lang="en-GB" dirty="0"/>
          </a:p>
        </p:txBody>
      </p:sp>
    </p:spTree>
    <p:extLst>
      <p:ext uri="{BB962C8B-B14F-4D97-AF65-F5344CB8AC3E}">
        <p14:creationId xmlns:p14="http://schemas.microsoft.com/office/powerpoint/2010/main" val="2878972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626" y="38148"/>
            <a:ext cx="8229600" cy="1412280"/>
          </a:xfrm>
        </p:spPr>
        <p:txBody>
          <a:bodyPr/>
          <a:lstStyle/>
          <a:p>
            <a:r>
              <a:rPr lang="en-GB" sz="4000" dirty="0" smtClean="0"/>
              <a:t>Assessment and reporting developments</a:t>
            </a:r>
            <a:endParaRPr lang="en-GB" sz="4000"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8342" y="1463697"/>
            <a:ext cx="3801891" cy="2556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15916" y="1463697"/>
            <a:ext cx="4151184" cy="2556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8342" y="4217374"/>
            <a:ext cx="3801891" cy="2449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15917" y="4217374"/>
            <a:ext cx="4151184" cy="2449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0076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66" y="2765666"/>
            <a:ext cx="8229600" cy="828948"/>
          </a:xfrm>
        </p:spPr>
        <p:txBody>
          <a:bodyPr/>
          <a:lstStyle/>
          <a:p>
            <a:r>
              <a:rPr lang="en-GB" dirty="0" smtClean="0">
                <a:hlinkClick r:id="rId2" action="ppaction://hlinkfile"/>
              </a:rPr>
              <a:t>Microsoft Office 365</a:t>
            </a:r>
            <a:endParaRPr lang="en-GB" dirty="0">
              <a:hlinkClick r:id="rId2" action="ppaction://hlinkfile"/>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5601" y="258657"/>
            <a:ext cx="236220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34855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5601" y="258657"/>
            <a:ext cx="236220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A Windows tablet, a laptop, an iPad, and a smartphone showing Office 365 in us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38648" y="139102"/>
            <a:ext cx="3095056" cy="10436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4227" y="4175073"/>
            <a:ext cx="3731438" cy="2510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37954" y="4175073"/>
            <a:ext cx="4406046" cy="2271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12125" y="1293310"/>
            <a:ext cx="8620125"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7321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4" descr="transparent_bi_30m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6000" y="304800"/>
            <a:ext cx="1431925"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4"/>
          <p:cNvSpPr txBox="1">
            <a:spLocks noChangeArrowheads="1"/>
          </p:cNvSpPr>
          <p:nvPr/>
        </p:nvSpPr>
        <p:spPr bwMode="auto">
          <a:xfrm>
            <a:off x="7164388" y="2492375"/>
            <a:ext cx="19796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1300" dirty="0">
                <a:solidFill>
                  <a:schemeClr val="bg1"/>
                </a:solidFill>
                <a:cs typeface="Arial" pitchFamily="34" charset="0"/>
              </a:rPr>
              <a:t>www.cymru.gov.uk</a:t>
            </a:r>
          </a:p>
        </p:txBody>
      </p:sp>
      <p:pic>
        <p:nvPicPr>
          <p:cNvPr id="307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722719">
            <a:off x="5220666" y="1871709"/>
            <a:ext cx="2571750"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rot="-759396">
            <a:off x="1944066" y="1268459"/>
            <a:ext cx="2624137"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400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28492" y="1539017"/>
            <a:ext cx="3921378" cy="1200329"/>
          </a:xfrm>
          <a:prstGeom prst="rect">
            <a:avLst/>
          </a:prstGeom>
          <a:noFill/>
        </p:spPr>
        <p:txBody>
          <a:bodyPr wrap="square" rtlCol="0">
            <a:spAutoFit/>
          </a:bodyPr>
          <a:lstStyle/>
          <a:p>
            <a:r>
              <a:rPr lang="en-GB" b="1" dirty="0" smtClean="0"/>
              <a:t>Hwb+ </a:t>
            </a:r>
            <a:r>
              <a:rPr lang="en-GB" b="1" dirty="0"/>
              <a:t>s</a:t>
            </a:r>
            <a:r>
              <a:rPr lang="en-GB" b="1" dirty="0" smtClean="0"/>
              <a:t>tatistics</a:t>
            </a:r>
            <a:br>
              <a:rPr lang="en-GB" b="1" dirty="0" smtClean="0"/>
            </a:br>
            <a:endParaRPr lang="en-GB" b="1" dirty="0" smtClean="0"/>
          </a:p>
          <a:p>
            <a:pPr marL="342900" indent="-342900">
              <a:buFont typeface="Arial" panose="020B0604020202020204" pitchFamily="34" charset="0"/>
              <a:buChar char="•"/>
            </a:pPr>
            <a:r>
              <a:rPr lang="en-GB" dirty="0" smtClean="0"/>
              <a:t>536,625 accounts active</a:t>
            </a:r>
          </a:p>
        </p:txBody>
      </p:sp>
      <p:graphicFrame>
        <p:nvGraphicFramePr>
          <p:cNvPr id="4" name="Table 3"/>
          <p:cNvGraphicFramePr>
            <a:graphicFrameLocks noGrp="1"/>
          </p:cNvGraphicFramePr>
          <p:nvPr>
            <p:extLst>
              <p:ext uri="{D42A27DB-BD31-4B8C-83A1-F6EECF244321}">
                <p14:modId xmlns:p14="http://schemas.microsoft.com/office/powerpoint/2010/main" val="3996029960"/>
              </p:ext>
            </p:extLst>
          </p:nvPr>
        </p:nvGraphicFramePr>
        <p:xfrm>
          <a:off x="5284694" y="2771251"/>
          <a:ext cx="3765176" cy="2312894"/>
        </p:xfrm>
        <a:graphic>
          <a:graphicData uri="http://schemas.openxmlformats.org/drawingml/2006/table">
            <a:tbl>
              <a:tblPr firstRow="1" bandRow="1">
                <a:tableStyleId>{2D5ABB26-0587-4C30-8999-92F81FD0307C}</a:tableStyleId>
              </a:tblPr>
              <a:tblGrid>
                <a:gridCol w="3765176">
                  <a:extLst>
                    <a:ext uri="{9D8B030D-6E8A-4147-A177-3AD203B41FA5}">
                      <a16:colId xmlns="" xmlns:a16="http://schemas.microsoft.com/office/drawing/2014/main" val="20000"/>
                    </a:ext>
                  </a:extLst>
                </a:gridCol>
              </a:tblGrid>
              <a:tr h="47064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1" dirty="0" smtClean="0"/>
                        <a:t>June</a:t>
                      </a:r>
                      <a:r>
                        <a:rPr lang="en-GB" b="1" baseline="0" dirty="0" smtClean="0"/>
                        <a:t> 2015</a:t>
                      </a:r>
                      <a:endParaRPr lang="en-GB"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b="1" dirty="0" smtClean="0"/>
                    </a:p>
                  </a:txBody>
                  <a:tcPr/>
                </a:tc>
                <a:extLst>
                  <a:ext uri="{0D108BD9-81ED-4DB2-BD59-A6C34878D82A}">
                    <a16:rowId xmlns="" xmlns:a16="http://schemas.microsoft.com/office/drawing/2014/main" val="10000"/>
                  </a:ext>
                </a:extLst>
              </a:tr>
              <a:tr h="484094">
                <a:tc>
                  <a:txBody>
                    <a:bodyPr/>
                    <a:lstStyle/>
                    <a:p>
                      <a:r>
                        <a:rPr lang="en-GB" dirty="0" smtClean="0"/>
                        <a:t>Total page views</a:t>
                      </a:r>
                      <a:r>
                        <a:rPr lang="en-GB" baseline="0" dirty="0" smtClean="0"/>
                        <a:t> – 512,428</a:t>
                      </a:r>
                      <a:endParaRPr lang="en-GB" dirty="0"/>
                    </a:p>
                  </a:txBody>
                  <a:tcPr/>
                </a:tc>
                <a:extLst>
                  <a:ext uri="{0D108BD9-81ED-4DB2-BD59-A6C34878D82A}">
                    <a16:rowId xmlns="" xmlns:a16="http://schemas.microsoft.com/office/drawing/2014/main" val="10001"/>
                  </a:ext>
                </a:extLst>
              </a:tr>
              <a:tr h="457200">
                <a:tc>
                  <a:txBody>
                    <a:bodyPr/>
                    <a:lstStyle/>
                    <a:p>
                      <a:r>
                        <a:rPr lang="en-GB" dirty="0" smtClean="0"/>
                        <a:t>Logins</a:t>
                      </a:r>
                      <a:r>
                        <a:rPr lang="en-GB" baseline="0" dirty="0" smtClean="0"/>
                        <a:t> – 166,793</a:t>
                      </a:r>
                    </a:p>
                  </a:txBody>
                  <a:tcPr/>
                </a:tc>
                <a:extLst>
                  <a:ext uri="{0D108BD9-81ED-4DB2-BD59-A6C34878D82A}">
                    <a16:rowId xmlns="" xmlns:a16="http://schemas.microsoft.com/office/drawing/2014/main" val="10002"/>
                  </a:ext>
                </a:extLst>
              </a:tr>
              <a:tr h="457200">
                <a:tc>
                  <a:txBody>
                    <a:bodyPr/>
                    <a:lstStyle/>
                    <a:p>
                      <a:r>
                        <a:rPr lang="en-GB" baseline="0" dirty="0" smtClean="0"/>
                        <a:t>More than 10 logins – 724 schools</a:t>
                      </a:r>
                    </a:p>
                  </a:txBody>
                  <a:tcPr/>
                </a:tc>
                <a:extLst>
                  <a:ext uri="{0D108BD9-81ED-4DB2-BD59-A6C34878D82A}">
                    <a16:rowId xmlns="" xmlns:a16="http://schemas.microsoft.com/office/drawing/2014/main" val="10003"/>
                  </a:ext>
                </a:extLst>
              </a:tr>
            </a:tbl>
          </a:graphicData>
        </a:graphic>
      </p:graphicFrame>
      <p:pic>
        <p:nvPicPr>
          <p:cNvPr id="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1717" y="652463"/>
            <a:ext cx="4676775" cy="555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5863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96238" y="960633"/>
            <a:ext cx="6221412" cy="551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457200" y="274638"/>
            <a:ext cx="8229600" cy="1143000"/>
          </a:xfrm>
        </p:spPr>
        <p:txBody>
          <a:bodyPr/>
          <a:lstStyle/>
          <a:p>
            <a:r>
              <a:rPr lang="en-GB" sz="3200" b="1" dirty="0" smtClean="0"/>
              <a:t>Hwb+ Learning Platform</a:t>
            </a:r>
            <a:endParaRPr lang="en-GB" sz="3200" b="1" dirty="0"/>
          </a:p>
        </p:txBody>
      </p:sp>
    </p:spTree>
    <p:extLst>
      <p:ext uri="{BB962C8B-B14F-4D97-AF65-F5344CB8AC3E}">
        <p14:creationId xmlns:p14="http://schemas.microsoft.com/office/powerpoint/2010/main" val="882443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001" y="407641"/>
            <a:ext cx="8229600" cy="1143000"/>
          </a:xfrm>
        </p:spPr>
        <p:txBody>
          <a:bodyPr/>
          <a:lstStyle/>
          <a:p>
            <a:r>
              <a:rPr lang="en-GB" sz="3200" b="1" dirty="0" smtClean="0"/>
              <a:t> Hwb+ Learning Platform</a:t>
            </a:r>
            <a:endParaRPr lang="en-GB" sz="3200" b="1"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79171" y="1286676"/>
            <a:ext cx="5935260" cy="5092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47168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30283" y="3975053"/>
            <a:ext cx="4011959" cy="224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30283" y="1411001"/>
            <a:ext cx="4011959" cy="2306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84576" y="1411001"/>
            <a:ext cx="2927904" cy="4805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0204" y="357047"/>
            <a:ext cx="82296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9345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9479" y="183812"/>
            <a:ext cx="3921378" cy="584775"/>
          </a:xfrm>
          <a:prstGeom prst="rect">
            <a:avLst/>
          </a:prstGeom>
          <a:noFill/>
        </p:spPr>
        <p:txBody>
          <a:bodyPr wrap="square" rtlCol="0">
            <a:spAutoFit/>
          </a:bodyPr>
          <a:lstStyle/>
          <a:p>
            <a:r>
              <a:rPr lang="en-GB" sz="3200" b="1" dirty="0" smtClean="0"/>
              <a:t>Governors</a:t>
            </a:r>
            <a:endParaRPr lang="en-GB" sz="32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64993" y="864048"/>
            <a:ext cx="5922963" cy="555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043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4-28 at 10.28.09.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1985" y="425669"/>
            <a:ext cx="5726923" cy="5873633"/>
          </a:xfrm>
          <a:prstGeom prst="rect">
            <a:avLst/>
          </a:prstGeom>
        </p:spPr>
      </p:pic>
      <p:sp>
        <p:nvSpPr>
          <p:cNvPr id="3" name="TextBox 2"/>
          <p:cNvSpPr txBox="1"/>
          <p:nvPr/>
        </p:nvSpPr>
        <p:spPr>
          <a:xfrm>
            <a:off x="6465868" y="1604011"/>
            <a:ext cx="2678132" cy="2308324"/>
          </a:xfrm>
          <a:prstGeom prst="rect">
            <a:avLst/>
          </a:prstGeom>
          <a:noFill/>
        </p:spPr>
        <p:txBody>
          <a:bodyPr wrap="square" rtlCol="0">
            <a:spAutoFit/>
          </a:bodyPr>
          <a:lstStyle/>
          <a:p>
            <a:r>
              <a:rPr lang="en-US" sz="2400" dirty="0" smtClean="0"/>
              <a:t>An online extension of the classroom</a:t>
            </a:r>
          </a:p>
          <a:p>
            <a:endParaRPr lang="en-US" sz="2400" dirty="0"/>
          </a:p>
          <a:p>
            <a:r>
              <a:rPr lang="en-US" sz="2400" i="1" dirty="0" smtClean="0"/>
              <a:t>Alderman Davies CiW Primary</a:t>
            </a:r>
          </a:p>
          <a:p>
            <a:endParaRPr lang="en-US" sz="2400" dirty="0"/>
          </a:p>
        </p:txBody>
      </p:sp>
    </p:spTree>
    <p:extLst>
      <p:ext uri="{BB962C8B-B14F-4D97-AF65-F5344CB8AC3E}">
        <p14:creationId xmlns:p14="http://schemas.microsoft.com/office/powerpoint/2010/main" val="17963180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4-28 at 10.18.0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5771" y="1024759"/>
            <a:ext cx="5783797" cy="4909986"/>
          </a:xfrm>
          <a:prstGeom prst="rect">
            <a:avLst/>
          </a:prstGeom>
        </p:spPr>
      </p:pic>
      <p:sp>
        <p:nvSpPr>
          <p:cNvPr id="3" name="TextBox 2"/>
          <p:cNvSpPr txBox="1"/>
          <p:nvPr/>
        </p:nvSpPr>
        <p:spPr>
          <a:xfrm>
            <a:off x="6465868" y="1554770"/>
            <a:ext cx="2678132" cy="2308324"/>
          </a:xfrm>
          <a:prstGeom prst="rect">
            <a:avLst/>
          </a:prstGeom>
          <a:noFill/>
        </p:spPr>
        <p:txBody>
          <a:bodyPr wrap="square" rtlCol="0">
            <a:spAutoFit/>
          </a:bodyPr>
          <a:lstStyle/>
          <a:p>
            <a:r>
              <a:rPr lang="en-US" sz="2400" dirty="0" smtClean="0"/>
              <a:t>Creation of a shared staffroom for schools in the Upper Afan Valley Federation</a:t>
            </a:r>
          </a:p>
          <a:p>
            <a:endParaRPr lang="en-US" sz="2400" dirty="0"/>
          </a:p>
        </p:txBody>
      </p:sp>
    </p:spTree>
    <p:extLst>
      <p:ext uri="{BB962C8B-B14F-4D97-AF65-F5344CB8AC3E}">
        <p14:creationId xmlns:p14="http://schemas.microsoft.com/office/powerpoint/2010/main" val="40629307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Hwb+ public-facing websites</a:t>
            </a:r>
            <a:endParaRPr lang="en-GB" dirty="0"/>
          </a:p>
        </p:txBody>
      </p:sp>
      <p:sp>
        <p:nvSpPr>
          <p:cNvPr id="3" name="Content Placeholder 2"/>
          <p:cNvSpPr>
            <a:spLocks noGrp="1"/>
          </p:cNvSpPr>
          <p:nvPr>
            <p:ph idx="1"/>
          </p:nvPr>
        </p:nvSpPr>
        <p:spPr>
          <a:xfrm>
            <a:off x="457200" y="1019640"/>
            <a:ext cx="8229600" cy="4525963"/>
          </a:xfrm>
        </p:spPr>
        <p:txBody>
          <a:bodyPr/>
          <a:lstStyle/>
          <a:p>
            <a:r>
              <a:rPr lang="en-GB" sz="2400" dirty="0" smtClean="0"/>
              <a:t>Two websites, one English and one Welsh per school</a:t>
            </a:r>
          </a:p>
          <a:p>
            <a:r>
              <a:rPr lang="en-GB" sz="2400" dirty="0" smtClean="0"/>
              <a:t>Basic functionality which can be customised</a:t>
            </a:r>
          </a:p>
          <a:p>
            <a:endParaRPr lang="en-GB" sz="2800"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4497" y="2164427"/>
            <a:ext cx="3691266" cy="4359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71082" y="2164427"/>
            <a:ext cx="3916863" cy="4359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00417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4" descr="transparent_bi_30m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6000" y="304800"/>
            <a:ext cx="1431925"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7" name="Group 23"/>
          <p:cNvGrpSpPr>
            <a:grpSpLocks/>
          </p:cNvGrpSpPr>
          <p:nvPr/>
        </p:nvGrpSpPr>
        <p:grpSpPr bwMode="auto">
          <a:xfrm>
            <a:off x="1693318" y="912425"/>
            <a:ext cx="6191102" cy="5654933"/>
            <a:chOff x="745489" y="1070200"/>
            <a:chExt cx="6191536" cy="5654777"/>
          </a:xfrm>
        </p:grpSpPr>
        <p:pic>
          <p:nvPicPr>
            <p:cNvPr id="28678"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5489" y="1070200"/>
              <a:ext cx="5533391" cy="559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9" name="Picture 1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77764" y="1665261"/>
              <a:ext cx="657886" cy="87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5"/>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71828" y="5433872"/>
              <a:ext cx="662915" cy="91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19"/>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33995" y="4446653"/>
              <a:ext cx="604729" cy="84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20"/>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023322" y="5643491"/>
              <a:ext cx="650338" cy="79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7" name="TextBox 30"/>
            <p:cNvSpPr txBox="1">
              <a:spLocks noChangeArrowheads="1"/>
            </p:cNvSpPr>
            <p:nvPr/>
          </p:nvSpPr>
          <p:spPr bwMode="auto">
            <a:xfrm>
              <a:off x="3458365" y="2511606"/>
              <a:ext cx="1098379" cy="276999"/>
            </a:xfrm>
            <a:prstGeom prst="rect">
              <a:avLst/>
            </a:prstGeom>
            <a:solidFill>
              <a:srgbClr val="C00000"/>
            </a:solidFill>
            <a:ln w="9525">
              <a:solidFill>
                <a:srgbClr val="C00000"/>
              </a:solidFill>
              <a:miter lim="800000"/>
              <a:headEnd/>
              <a:tailEnd/>
            </a:ln>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altLang="en-US" sz="1200" b="1" dirty="0">
                  <a:solidFill>
                    <a:schemeClr val="bg1"/>
                  </a:solidFill>
                </a:rPr>
                <a:t>Alex Clewett</a:t>
              </a:r>
            </a:p>
          </p:txBody>
        </p:sp>
        <p:sp>
          <p:nvSpPr>
            <p:cNvPr id="28689" name="TextBox 32"/>
            <p:cNvSpPr txBox="1">
              <a:spLocks noChangeArrowheads="1"/>
            </p:cNvSpPr>
            <p:nvPr/>
          </p:nvSpPr>
          <p:spPr bwMode="auto">
            <a:xfrm>
              <a:off x="3134678" y="5300595"/>
              <a:ext cx="1200971" cy="276999"/>
            </a:xfrm>
            <a:prstGeom prst="rect">
              <a:avLst/>
            </a:prstGeom>
            <a:solidFill>
              <a:srgbClr val="C00000"/>
            </a:solidFill>
            <a:ln w="9525">
              <a:solidFill>
                <a:srgbClr val="C00000"/>
              </a:solidFill>
              <a:miter lim="800000"/>
              <a:headEnd/>
              <a:tailEnd/>
            </a:ln>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altLang="en-US" sz="1200" b="1" dirty="0">
                  <a:solidFill>
                    <a:schemeClr val="bg1"/>
                  </a:solidFill>
                </a:rPr>
                <a:t>Peter Thomas</a:t>
              </a:r>
            </a:p>
          </p:txBody>
        </p:sp>
        <p:sp>
          <p:nvSpPr>
            <p:cNvPr id="28692" name="TextBox 35"/>
            <p:cNvSpPr txBox="1">
              <a:spLocks noChangeArrowheads="1"/>
            </p:cNvSpPr>
            <p:nvPr/>
          </p:nvSpPr>
          <p:spPr bwMode="auto">
            <a:xfrm>
              <a:off x="3595720" y="6447978"/>
              <a:ext cx="1505541" cy="276999"/>
            </a:xfrm>
            <a:prstGeom prst="rect">
              <a:avLst/>
            </a:prstGeom>
            <a:solidFill>
              <a:srgbClr val="C00000"/>
            </a:solidFill>
            <a:ln w="9525">
              <a:solidFill>
                <a:srgbClr val="C00000"/>
              </a:solidFill>
              <a:miter lim="800000"/>
              <a:headEnd/>
              <a:tailEnd/>
            </a:ln>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altLang="en-US" sz="1200" b="1" dirty="0">
                  <a:solidFill>
                    <a:schemeClr val="bg1"/>
                  </a:solidFill>
                </a:rPr>
                <a:t>Sonia McLaughlin</a:t>
              </a:r>
            </a:p>
          </p:txBody>
        </p:sp>
        <p:sp>
          <p:nvSpPr>
            <p:cNvPr id="28693" name="TextBox 36"/>
            <p:cNvSpPr txBox="1">
              <a:spLocks noChangeArrowheads="1"/>
            </p:cNvSpPr>
            <p:nvPr/>
          </p:nvSpPr>
          <p:spPr bwMode="auto">
            <a:xfrm>
              <a:off x="5837044" y="5786004"/>
              <a:ext cx="1099981" cy="276999"/>
            </a:xfrm>
            <a:prstGeom prst="rect">
              <a:avLst/>
            </a:prstGeom>
            <a:solidFill>
              <a:srgbClr val="C00000"/>
            </a:solidFill>
            <a:ln w="9525">
              <a:solidFill>
                <a:srgbClr val="C00000"/>
              </a:solidFill>
              <a:miter lim="800000"/>
              <a:headEnd/>
              <a:tailEnd/>
            </a:ln>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altLang="en-US" sz="1200" b="1" dirty="0">
                  <a:solidFill>
                    <a:schemeClr val="bg1"/>
                  </a:solidFill>
                </a:rPr>
                <a:t>Glyn Rogers</a:t>
              </a:r>
            </a:p>
          </p:txBody>
        </p:sp>
        <p:sp>
          <p:nvSpPr>
            <p:cNvPr id="28694" name="TextBox 37"/>
            <p:cNvSpPr txBox="1">
              <a:spLocks noChangeArrowheads="1"/>
            </p:cNvSpPr>
            <p:nvPr/>
          </p:nvSpPr>
          <p:spPr bwMode="auto">
            <a:xfrm>
              <a:off x="1984377" y="5574281"/>
              <a:ext cx="1087233" cy="276991"/>
            </a:xfrm>
            <a:prstGeom prst="rect">
              <a:avLst/>
            </a:prstGeom>
            <a:solidFill>
              <a:srgbClr val="C00000"/>
            </a:solidFill>
            <a:ln w="9525">
              <a:solidFill>
                <a:srgbClr val="C00000"/>
              </a:solidFill>
              <a:miter lim="800000"/>
              <a:headEnd/>
              <a:tailEnd/>
            </a:ln>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altLang="en-US" sz="1200" b="1" dirty="0" smtClean="0">
                  <a:solidFill>
                    <a:schemeClr val="bg1"/>
                  </a:solidFill>
                </a:rPr>
                <a:t>Dave Stacey</a:t>
              </a:r>
              <a:endParaRPr lang="en-GB" altLang="en-US" sz="1200" b="1" dirty="0">
                <a:solidFill>
                  <a:schemeClr val="bg1"/>
                </a:solidFill>
              </a:endParaRPr>
            </a:p>
          </p:txBody>
        </p:sp>
      </p:grpSp>
      <p:sp>
        <p:nvSpPr>
          <p:cNvPr id="2" name="TextBox 1"/>
          <p:cNvSpPr txBox="1"/>
          <p:nvPr/>
        </p:nvSpPr>
        <p:spPr>
          <a:xfrm>
            <a:off x="619125" y="304800"/>
            <a:ext cx="3121367" cy="584775"/>
          </a:xfrm>
          <a:prstGeom prst="rect">
            <a:avLst/>
          </a:prstGeom>
          <a:noFill/>
        </p:spPr>
        <p:txBody>
          <a:bodyPr wrap="none" rtlCol="0">
            <a:spAutoFit/>
          </a:bodyPr>
          <a:lstStyle/>
          <a:p>
            <a:r>
              <a:rPr lang="en-GB" sz="3200" b="1" dirty="0" smtClean="0">
                <a:latin typeface="+mj-lt"/>
              </a:rPr>
              <a:t>Digital Leaders</a:t>
            </a:r>
            <a:endParaRPr lang="en-GB" sz="3200" b="1" dirty="0">
              <a:latin typeface="+mj-lt"/>
            </a:endParaRPr>
          </a:p>
        </p:txBody>
      </p:sp>
      <p:pic>
        <p:nvPicPr>
          <p:cNvPr id="3" name="Picture 2"/>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179729" y="4590551"/>
            <a:ext cx="582289" cy="828906"/>
          </a:xfrm>
          <a:prstGeom prst="rect">
            <a:avLst/>
          </a:prstGeom>
        </p:spPr>
      </p:pic>
    </p:spTree>
    <p:extLst>
      <p:ext uri="{BB962C8B-B14F-4D97-AF65-F5344CB8AC3E}">
        <p14:creationId xmlns:p14="http://schemas.microsoft.com/office/powerpoint/2010/main" val="15265455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258" y="927180"/>
            <a:ext cx="8199708" cy="4524315"/>
          </a:xfrm>
          <a:prstGeom prst="rect">
            <a:avLst/>
          </a:prstGeom>
        </p:spPr>
        <p:txBody>
          <a:bodyPr wrap="square">
            <a:spAutoFit/>
          </a:bodyPr>
          <a:lstStyle/>
          <a:p>
            <a:r>
              <a:rPr lang="en-GB" b="1" dirty="0" smtClean="0"/>
              <a:t>Modules</a:t>
            </a:r>
          </a:p>
          <a:p>
            <a:endParaRPr lang="en-GB" b="1" dirty="0" smtClean="0"/>
          </a:p>
          <a:p>
            <a:pPr marL="457200" lvl="0" indent="-457200">
              <a:buFont typeface="Arial" panose="020B0604020202020204" pitchFamily="34" charset="0"/>
              <a:buChar char="•"/>
            </a:pPr>
            <a:r>
              <a:rPr lang="en-GB" dirty="0" smtClean="0"/>
              <a:t>Getting </a:t>
            </a:r>
            <a:r>
              <a:rPr lang="en-GB" dirty="0"/>
              <a:t>started with Hwb+ </a:t>
            </a:r>
          </a:p>
          <a:p>
            <a:pPr marL="457200" lvl="0" indent="-457200">
              <a:buFont typeface="Arial" panose="020B0604020202020204" pitchFamily="34" charset="0"/>
              <a:buChar char="•"/>
            </a:pPr>
            <a:r>
              <a:rPr lang="en-GB" dirty="0"/>
              <a:t>Supporting literacy within the LNF 1 &amp; 2</a:t>
            </a:r>
          </a:p>
          <a:p>
            <a:pPr marL="457200" lvl="0" indent="-457200">
              <a:buFont typeface="Arial" panose="020B0604020202020204" pitchFamily="34" charset="0"/>
              <a:buChar char="•"/>
            </a:pPr>
            <a:r>
              <a:rPr lang="en-GB" dirty="0"/>
              <a:t>Supporting numeracy within the LNF </a:t>
            </a:r>
          </a:p>
          <a:p>
            <a:pPr marL="457200" lvl="0" indent="-457200">
              <a:buFont typeface="Arial" panose="020B0604020202020204" pitchFamily="34" charset="0"/>
              <a:buChar char="•"/>
            </a:pPr>
            <a:r>
              <a:rPr lang="en-GB" dirty="0"/>
              <a:t>Office 365 </a:t>
            </a:r>
          </a:p>
          <a:p>
            <a:pPr marL="457200" lvl="0" indent="-457200">
              <a:buFont typeface="Arial" panose="020B0604020202020204" pitchFamily="34" charset="0"/>
              <a:buChar char="•"/>
            </a:pPr>
            <a:r>
              <a:rPr lang="en-GB" dirty="0"/>
              <a:t>A strategic approach to Hwb+ for school leaders </a:t>
            </a:r>
          </a:p>
          <a:p>
            <a:pPr marL="457200" lvl="0" indent="-457200">
              <a:buFont typeface="Arial" panose="020B0604020202020204" pitchFamily="34" charset="0"/>
              <a:buChar char="•"/>
            </a:pPr>
            <a:r>
              <a:rPr lang="en-GB" dirty="0" smtClean="0"/>
              <a:t>Advanced </a:t>
            </a:r>
            <a:r>
              <a:rPr lang="en-GB" dirty="0"/>
              <a:t>Hwb+ </a:t>
            </a:r>
          </a:p>
          <a:p>
            <a:pPr marL="457200" lvl="0" indent="-457200">
              <a:buFont typeface="Arial" panose="020B0604020202020204" pitchFamily="34" charset="0"/>
              <a:buChar char="•"/>
            </a:pPr>
            <a:r>
              <a:rPr lang="en-GB" dirty="0"/>
              <a:t>Hwb+ and the paperless classroom </a:t>
            </a:r>
          </a:p>
          <a:p>
            <a:pPr marL="457200" lvl="0" indent="-457200">
              <a:buFont typeface="Arial" panose="020B0604020202020204" pitchFamily="34" charset="0"/>
              <a:buChar char="•"/>
            </a:pPr>
            <a:r>
              <a:rPr lang="en-GB" dirty="0"/>
              <a:t>Staff </a:t>
            </a:r>
            <a:r>
              <a:rPr lang="en-GB" dirty="0" smtClean="0"/>
              <a:t>communication</a:t>
            </a:r>
            <a:endParaRPr lang="en-GB" dirty="0"/>
          </a:p>
          <a:p>
            <a:pPr marL="457200" lvl="0" indent="-457200">
              <a:buFont typeface="Arial" panose="020B0604020202020204" pitchFamily="34" charset="0"/>
              <a:buChar char="•"/>
            </a:pPr>
            <a:r>
              <a:rPr lang="en-GB" dirty="0" smtClean="0"/>
              <a:t>Network Managers</a:t>
            </a:r>
          </a:p>
          <a:p>
            <a:pPr marL="457200" lvl="0" indent="-457200">
              <a:buFont typeface="Arial" panose="020B0604020202020204" pitchFamily="34" charset="0"/>
              <a:buChar char="•"/>
            </a:pPr>
            <a:r>
              <a:rPr lang="en-GB" dirty="0" smtClean="0"/>
              <a:t>Digital Champions</a:t>
            </a:r>
            <a:endParaRPr lang="en-GB" dirty="0"/>
          </a:p>
        </p:txBody>
      </p:sp>
      <p:sp>
        <p:nvSpPr>
          <p:cNvPr id="3" name="TextBox 2"/>
          <p:cNvSpPr txBox="1"/>
          <p:nvPr/>
        </p:nvSpPr>
        <p:spPr>
          <a:xfrm>
            <a:off x="348408" y="174176"/>
            <a:ext cx="7402221" cy="646331"/>
          </a:xfrm>
          <a:prstGeom prst="rect">
            <a:avLst/>
          </a:prstGeom>
        </p:spPr>
        <p:txBody>
          <a:bodyPr vert="horz"/>
          <a:lstStyle>
            <a:lvl1pPr>
              <a:defRPr sz="3600">
                <a:solidFill>
                  <a:schemeClr val="tx2"/>
                </a:solidFill>
                <a:latin typeface="+mj-lt"/>
                <a:ea typeface="+mj-ea"/>
                <a:cs typeface="+mj-cs"/>
              </a:defRPr>
            </a:lvl1pPr>
            <a:lvl2pPr algn="ctr">
              <a:defRPr sz="4400">
                <a:solidFill>
                  <a:schemeClr val="tx2"/>
                </a:solidFill>
                <a:latin typeface="Arial" charset="-52"/>
                <a:ea typeface="ＭＳ Ｐゴシック" charset="-128"/>
                <a:cs typeface="ＭＳ Ｐゴシック" charset="-128"/>
              </a:defRPr>
            </a:lvl2pPr>
            <a:lvl3pPr algn="ctr">
              <a:defRPr sz="4400">
                <a:solidFill>
                  <a:schemeClr val="tx2"/>
                </a:solidFill>
                <a:latin typeface="Arial" charset="-52"/>
                <a:ea typeface="ＭＳ Ｐゴシック" charset="-128"/>
                <a:cs typeface="ＭＳ Ｐゴシック" charset="-128"/>
              </a:defRPr>
            </a:lvl3pPr>
            <a:lvl4pPr algn="ctr">
              <a:defRPr sz="4400">
                <a:solidFill>
                  <a:schemeClr val="tx2"/>
                </a:solidFill>
                <a:latin typeface="Arial" charset="-52"/>
                <a:ea typeface="ＭＳ Ｐゴシック" charset="-128"/>
                <a:cs typeface="ＭＳ Ｐゴシック" charset="-128"/>
              </a:defRPr>
            </a:lvl4pPr>
            <a:lvl5pPr algn="ctr">
              <a:defRPr sz="4400">
                <a:solidFill>
                  <a:schemeClr val="tx2"/>
                </a:solidFill>
                <a:latin typeface="Arial" charset="-52"/>
                <a:ea typeface="ＭＳ Ｐゴシック" charset="-128"/>
                <a:cs typeface="ＭＳ Ｐゴシック" charset="-128"/>
              </a:defRPr>
            </a:lvl5pPr>
            <a:lvl6pPr marL="457200" algn="ctr" fontAlgn="base">
              <a:spcBef>
                <a:spcPct val="0"/>
              </a:spcBef>
              <a:spcAft>
                <a:spcPct val="0"/>
              </a:spcAft>
              <a:defRPr sz="4400">
                <a:solidFill>
                  <a:schemeClr val="tx2"/>
                </a:solidFill>
                <a:latin typeface="Arial" charset="-52"/>
                <a:ea typeface="ＭＳ Ｐゴシック" charset="-128"/>
                <a:cs typeface="ＭＳ Ｐゴシック" charset="-128"/>
              </a:defRPr>
            </a:lvl6pPr>
            <a:lvl7pPr marL="914400" algn="ctr" fontAlgn="base">
              <a:spcBef>
                <a:spcPct val="0"/>
              </a:spcBef>
              <a:spcAft>
                <a:spcPct val="0"/>
              </a:spcAft>
              <a:defRPr sz="4400">
                <a:solidFill>
                  <a:schemeClr val="tx2"/>
                </a:solidFill>
                <a:latin typeface="Arial" charset="-52"/>
                <a:ea typeface="ＭＳ Ｐゴシック" charset="-128"/>
                <a:cs typeface="ＭＳ Ｐゴシック" charset="-128"/>
              </a:defRPr>
            </a:lvl7pPr>
            <a:lvl8pPr marL="1371600" algn="ctr" fontAlgn="base">
              <a:spcBef>
                <a:spcPct val="0"/>
              </a:spcBef>
              <a:spcAft>
                <a:spcPct val="0"/>
              </a:spcAft>
              <a:defRPr sz="4400">
                <a:solidFill>
                  <a:schemeClr val="tx2"/>
                </a:solidFill>
                <a:latin typeface="Arial" charset="-52"/>
                <a:ea typeface="ＭＳ Ｐゴシック" charset="-128"/>
                <a:cs typeface="ＭＳ Ｐゴシック" charset="-128"/>
              </a:defRPr>
            </a:lvl8pPr>
            <a:lvl9pPr marL="1828800" algn="ctr" fontAlgn="base">
              <a:spcBef>
                <a:spcPct val="0"/>
              </a:spcBef>
              <a:spcAft>
                <a:spcPct val="0"/>
              </a:spcAft>
              <a:defRPr sz="4400">
                <a:solidFill>
                  <a:schemeClr val="tx2"/>
                </a:solidFill>
                <a:latin typeface="Arial" charset="-52"/>
                <a:ea typeface="ＭＳ Ｐゴシック" charset="-128"/>
                <a:cs typeface="ＭＳ Ｐゴシック" charset="-128"/>
              </a:defRPr>
            </a:lvl9pPr>
          </a:lstStyle>
          <a:p>
            <a:r>
              <a:rPr lang="en-GB" dirty="0"/>
              <a:t>Digital Leader </a:t>
            </a:r>
            <a:r>
              <a:rPr lang="en-GB" dirty="0" smtClean="0"/>
              <a:t>Hwb+ Training</a:t>
            </a:r>
            <a:endParaRPr lang="en-GB" dirty="0"/>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91179" y="4083269"/>
            <a:ext cx="3152820" cy="2649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4321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transparent_bi_30m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6000" y="304800"/>
            <a:ext cx="1431925"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14"/>
          <p:cNvSpPr txBox="1">
            <a:spLocks noChangeArrowheads="1"/>
          </p:cNvSpPr>
          <p:nvPr/>
        </p:nvSpPr>
        <p:spPr bwMode="auto">
          <a:xfrm>
            <a:off x="7164388" y="2492375"/>
            <a:ext cx="19796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1300" dirty="0">
                <a:solidFill>
                  <a:schemeClr val="bg1"/>
                </a:solidFill>
                <a:cs typeface="Arial" pitchFamily="34" charset="0"/>
              </a:rPr>
              <a:t>www.cymru.gov.uk</a:t>
            </a:r>
          </a:p>
        </p:txBody>
      </p:sp>
      <p:sp>
        <p:nvSpPr>
          <p:cNvPr id="4100" name="TextBox 15"/>
          <p:cNvSpPr txBox="1">
            <a:spLocks noChangeArrowheads="1"/>
          </p:cNvSpPr>
          <p:nvPr/>
        </p:nvSpPr>
        <p:spPr bwMode="auto">
          <a:xfrm>
            <a:off x="338792" y="10320"/>
            <a:ext cx="8805208" cy="68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2800" b="1" dirty="0" smtClean="0">
                <a:cs typeface="Arial" pitchFamily="34" charset="0"/>
              </a:rPr>
              <a:t>Learning in Digital Wales work streams</a:t>
            </a:r>
          </a:p>
          <a:p>
            <a:pPr marL="457200" indent="-457200" eaLnBrk="1" hangingPunct="1">
              <a:buFont typeface="Arial" panose="020B0604020202020204" pitchFamily="34" charset="0"/>
              <a:buChar char="•"/>
            </a:pPr>
            <a:r>
              <a:rPr lang="en-GB" altLang="en-US" dirty="0" smtClean="0">
                <a:cs typeface="Arial" pitchFamily="34" charset="0"/>
              </a:rPr>
              <a:t>Hwb </a:t>
            </a:r>
            <a:r>
              <a:rPr lang="en-GB" altLang="en-US" dirty="0">
                <a:cs typeface="Arial" pitchFamily="34" charset="0"/>
              </a:rPr>
              <a:t>(the National Digital Content </a:t>
            </a:r>
            <a:r>
              <a:rPr lang="en-GB" altLang="en-US" dirty="0" smtClean="0">
                <a:cs typeface="Arial" pitchFamily="34" charset="0"/>
              </a:rPr>
              <a:t>Repository), Hwb Networks, Playlists, Hwb Community, third party tools and content</a:t>
            </a:r>
            <a:endParaRPr lang="en-GB" altLang="en-US" dirty="0">
              <a:cs typeface="Arial" pitchFamily="34" charset="0"/>
            </a:endParaRPr>
          </a:p>
          <a:p>
            <a:pPr marL="457200" indent="-457200" eaLnBrk="1" hangingPunct="1">
              <a:buFont typeface="Arial" panose="020B0604020202020204" pitchFamily="34" charset="0"/>
              <a:buChar char="•"/>
            </a:pPr>
            <a:r>
              <a:rPr lang="en-GB" altLang="en-US" dirty="0">
                <a:cs typeface="Arial" pitchFamily="34" charset="0"/>
              </a:rPr>
              <a:t>Hwb+ (the all-Wales learning platform)</a:t>
            </a:r>
          </a:p>
          <a:p>
            <a:pPr marL="457200" indent="-457200" eaLnBrk="1" hangingPunct="1">
              <a:buFont typeface="Arial" panose="020B0604020202020204" pitchFamily="34" charset="0"/>
              <a:buChar char="•"/>
            </a:pPr>
            <a:r>
              <a:rPr lang="en-GB" altLang="en-US" dirty="0">
                <a:cs typeface="Arial" pitchFamily="34" charset="0"/>
              </a:rPr>
              <a:t>Hwb+ Centres of Excellence Programme</a:t>
            </a:r>
          </a:p>
          <a:p>
            <a:pPr marL="457200" indent="-457200" eaLnBrk="1" hangingPunct="1">
              <a:buFont typeface="Arial" panose="020B0604020202020204" pitchFamily="34" charset="0"/>
              <a:buChar char="•"/>
            </a:pPr>
            <a:r>
              <a:rPr lang="en-GB" altLang="en-US" dirty="0">
                <a:cs typeface="Arial" pitchFamily="34" charset="0"/>
              </a:rPr>
              <a:t>Hwb+ public-facing websites</a:t>
            </a:r>
          </a:p>
          <a:p>
            <a:pPr marL="457200" indent="-457200" eaLnBrk="1" hangingPunct="1">
              <a:buFont typeface="Arial" panose="020B0604020202020204" pitchFamily="34" charset="0"/>
              <a:buChar char="•"/>
            </a:pPr>
            <a:r>
              <a:rPr lang="en-GB" altLang="en-US" dirty="0" smtClean="0">
                <a:cs typeface="Arial" pitchFamily="34" charset="0"/>
              </a:rPr>
              <a:t>Microsoft Office </a:t>
            </a:r>
            <a:r>
              <a:rPr lang="en-GB" altLang="en-US" dirty="0">
                <a:cs typeface="Arial" pitchFamily="34" charset="0"/>
              </a:rPr>
              <a:t>365</a:t>
            </a:r>
          </a:p>
          <a:p>
            <a:pPr marL="457200" indent="-457200" eaLnBrk="1" hangingPunct="1">
              <a:buFont typeface="Arial" panose="020B0604020202020204" pitchFamily="34" charset="0"/>
              <a:buChar char="•"/>
            </a:pPr>
            <a:r>
              <a:rPr lang="en-GB" altLang="en-US" dirty="0">
                <a:cs typeface="Arial" pitchFamily="34" charset="0"/>
              </a:rPr>
              <a:t>e-Safety including web filtering </a:t>
            </a:r>
            <a:r>
              <a:rPr lang="en-GB" altLang="en-US" dirty="0" smtClean="0">
                <a:cs typeface="Arial" pitchFamily="34" charset="0"/>
              </a:rPr>
              <a:t>standards and information governance</a:t>
            </a:r>
            <a:endParaRPr lang="en-GB" altLang="en-US" dirty="0">
              <a:cs typeface="Arial" pitchFamily="34" charset="0"/>
            </a:endParaRPr>
          </a:p>
          <a:p>
            <a:pPr marL="457200" indent="-457200" eaLnBrk="1" hangingPunct="1">
              <a:buFont typeface="Arial" panose="020B0604020202020204" pitchFamily="34" charset="0"/>
              <a:buChar char="•"/>
            </a:pPr>
            <a:r>
              <a:rPr lang="en-GB" altLang="en-US" dirty="0">
                <a:cs typeface="Arial" pitchFamily="34" charset="0"/>
              </a:rPr>
              <a:t>Additional consortia funding to support the implementation of Hwb</a:t>
            </a:r>
            <a:r>
              <a:rPr lang="en-GB" altLang="en-US" dirty="0" smtClean="0">
                <a:cs typeface="Arial" pitchFamily="34" charset="0"/>
              </a:rPr>
              <a:t>+ and the extension for Hwb+ Centres of Excellence</a:t>
            </a:r>
            <a:endParaRPr lang="en-GB" altLang="en-US" dirty="0">
              <a:cs typeface="Arial" pitchFamily="34" charset="0"/>
            </a:endParaRPr>
          </a:p>
          <a:p>
            <a:pPr marL="457200" indent="-457200" eaLnBrk="1" hangingPunct="1">
              <a:buFont typeface="Arial" panose="020B0604020202020204" pitchFamily="34" charset="0"/>
              <a:buChar char="•"/>
            </a:pPr>
            <a:r>
              <a:rPr lang="en-GB" altLang="en-US" dirty="0">
                <a:cs typeface="Arial" pitchFamily="34" charset="0"/>
              </a:rPr>
              <a:t>Computing workshops for secondary schools</a:t>
            </a:r>
          </a:p>
          <a:p>
            <a:pPr marL="457200" indent="-457200" eaLnBrk="1" hangingPunct="1">
              <a:buFont typeface="Arial" panose="020B0604020202020204" pitchFamily="34" charset="0"/>
              <a:buChar char="•"/>
            </a:pPr>
            <a:r>
              <a:rPr lang="en-GB" altLang="en-US" dirty="0" smtClean="0">
                <a:cs typeface="Arial" pitchFamily="34" charset="0"/>
              </a:rPr>
              <a:t>Events including HwbMeets</a:t>
            </a:r>
          </a:p>
          <a:p>
            <a:pPr marL="457200" indent="-457200" eaLnBrk="1" hangingPunct="1">
              <a:buFont typeface="Arial" panose="020B0604020202020204" pitchFamily="34" charset="0"/>
              <a:buChar char="•"/>
            </a:pPr>
            <a:r>
              <a:rPr lang="en-GB" altLang="en-US" dirty="0" smtClean="0">
                <a:cs typeface="Arial" pitchFamily="34" charset="0"/>
              </a:rPr>
              <a:t>National </a:t>
            </a:r>
            <a:r>
              <a:rPr lang="en-GB" altLang="en-US" dirty="0">
                <a:cs typeface="Arial" pitchFamily="34" charset="0"/>
              </a:rPr>
              <a:t>Digital Learning Event</a:t>
            </a:r>
          </a:p>
          <a:p>
            <a:pPr marL="457200" indent="-457200" eaLnBrk="1" hangingPunct="1">
              <a:buFont typeface="Arial" panose="020B0604020202020204" pitchFamily="34" charset="0"/>
              <a:buChar char="•"/>
            </a:pPr>
            <a:r>
              <a:rPr lang="en-GB" altLang="en-US" dirty="0">
                <a:cs typeface="Arial" pitchFamily="34" charset="0"/>
              </a:rPr>
              <a:t>Learning in Digital Wales Evaluation</a:t>
            </a:r>
          </a:p>
          <a:p>
            <a:pPr marL="457200" indent="-457200" eaLnBrk="1" hangingPunct="1">
              <a:buFont typeface="Arial" panose="020B0604020202020204" pitchFamily="34" charset="0"/>
              <a:buChar char="•"/>
            </a:pPr>
            <a:r>
              <a:rPr lang="en-GB" altLang="en-US" dirty="0" smtClean="0">
                <a:cs typeface="Arial" pitchFamily="34" charset="0"/>
              </a:rPr>
              <a:t>Jisc</a:t>
            </a:r>
          </a:p>
          <a:p>
            <a:pPr marL="457200" indent="-457200" eaLnBrk="1" hangingPunct="1">
              <a:buFont typeface="Arial" panose="020B0604020202020204" pitchFamily="34" charset="0"/>
              <a:buChar char="•"/>
            </a:pPr>
            <a:r>
              <a:rPr lang="en-GB" altLang="en-US" dirty="0" smtClean="0">
                <a:cs typeface="Arial" pitchFamily="34" charset="0"/>
              </a:rPr>
              <a:t>ICT Infrastructure - LiDWG and Janet</a:t>
            </a:r>
          </a:p>
        </p:txBody>
      </p:sp>
    </p:spTree>
    <p:extLst>
      <p:ext uri="{BB962C8B-B14F-4D97-AF65-F5344CB8AC3E}">
        <p14:creationId xmlns:p14="http://schemas.microsoft.com/office/powerpoint/2010/main" val="3960238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3885"/>
          </a:xfrm>
        </p:spPr>
        <p:txBody>
          <a:bodyPr/>
          <a:lstStyle/>
          <a:p>
            <a:r>
              <a:rPr lang="en-GB" dirty="0"/>
              <a:t>Digital Leader Hwb+ </a:t>
            </a:r>
            <a:r>
              <a:rPr lang="en-GB" dirty="0" smtClean="0"/>
              <a:t>Support</a:t>
            </a:r>
            <a:r>
              <a:rPr lang="en-GB" dirty="0"/>
              <a:t/>
            </a:r>
            <a:br>
              <a:rPr lang="en-GB" dirty="0"/>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4930282"/>
              </p:ext>
            </p:extLst>
          </p:nvPr>
        </p:nvGraphicFramePr>
        <p:xfrm>
          <a:off x="681891" y="1570655"/>
          <a:ext cx="7977016" cy="4071379"/>
        </p:xfrm>
        <a:graphic>
          <a:graphicData uri="http://schemas.openxmlformats.org/drawingml/2006/table">
            <a:tbl>
              <a:tblPr firstRow="1" firstCol="1" bandRow="1">
                <a:tableStyleId>{5C22544A-7EE6-4342-B048-85BDC9FD1C3A}</a:tableStyleId>
              </a:tblPr>
              <a:tblGrid>
                <a:gridCol w="3503971">
                  <a:extLst>
                    <a:ext uri="{9D8B030D-6E8A-4147-A177-3AD203B41FA5}">
                      <a16:colId xmlns="" xmlns:a16="http://schemas.microsoft.com/office/drawing/2014/main" val="20000"/>
                    </a:ext>
                  </a:extLst>
                </a:gridCol>
                <a:gridCol w="4473045">
                  <a:extLst>
                    <a:ext uri="{9D8B030D-6E8A-4147-A177-3AD203B41FA5}">
                      <a16:colId xmlns="" xmlns:a16="http://schemas.microsoft.com/office/drawing/2014/main" val="20001"/>
                    </a:ext>
                  </a:extLst>
                </a:gridCol>
              </a:tblGrid>
              <a:tr h="4071379">
                <a:tc>
                  <a:txBody>
                    <a:bodyPr/>
                    <a:lstStyle/>
                    <a:p>
                      <a:pPr marL="342900" lvl="0" indent="-342900">
                        <a:lnSpc>
                          <a:spcPct val="115000"/>
                        </a:lnSpc>
                        <a:spcAft>
                          <a:spcPts val="0"/>
                        </a:spcAft>
                        <a:buFont typeface="Symbol"/>
                        <a:buChar char=""/>
                      </a:pPr>
                      <a:r>
                        <a:rPr lang="en-GB" sz="1600" dirty="0">
                          <a:solidFill>
                            <a:schemeClr val="tx1"/>
                          </a:solidFill>
                          <a:effectLst/>
                        </a:rPr>
                        <a:t>Weekly activities </a:t>
                      </a:r>
                      <a:endParaRPr lang="en-GB" sz="1400" dirty="0">
                        <a:solidFill>
                          <a:schemeClr val="tx1"/>
                        </a:solidFill>
                        <a:effectLst/>
                      </a:endParaRPr>
                    </a:p>
                    <a:p>
                      <a:pPr marL="742950" lvl="1" indent="-285750">
                        <a:lnSpc>
                          <a:spcPct val="115000"/>
                        </a:lnSpc>
                        <a:spcAft>
                          <a:spcPts val="0"/>
                        </a:spcAft>
                        <a:buFont typeface="Courier New"/>
                        <a:buChar char="o"/>
                      </a:pPr>
                      <a:r>
                        <a:rPr lang="en-GB" sz="1600" b="0" dirty="0">
                          <a:solidFill>
                            <a:schemeClr val="tx1"/>
                          </a:solidFill>
                          <a:effectLst/>
                        </a:rPr>
                        <a:t>Primary training modules</a:t>
                      </a:r>
                      <a:endParaRPr lang="en-GB" sz="1400" b="0" dirty="0">
                        <a:solidFill>
                          <a:schemeClr val="tx1"/>
                        </a:solidFill>
                        <a:effectLst/>
                      </a:endParaRPr>
                    </a:p>
                    <a:p>
                      <a:pPr marL="742950" lvl="1" indent="-285750">
                        <a:lnSpc>
                          <a:spcPct val="115000"/>
                        </a:lnSpc>
                        <a:spcAft>
                          <a:spcPts val="0"/>
                        </a:spcAft>
                        <a:buFont typeface="Courier New"/>
                        <a:buChar char="o"/>
                      </a:pPr>
                      <a:r>
                        <a:rPr lang="en-GB" sz="1600" b="0" dirty="0">
                          <a:solidFill>
                            <a:schemeClr val="tx1"/>
                          </a:solidFill>
                          <a:effectLst/>
                        </a:rPr>
                        <a:t>Secondary training modules</a:t>
                      </a:r>
                      <a:endParaRPr lang="en-GB" sz="1400" b="0" dirty="0">
                        <a:solidFill>
                          <a:schemeClr val="tx1"/>
                        </a:solidFill>
                        <a:effectLst/>
                      </a:endParaRPr>
                    </a:p>
                    <a:p>
                      <a:pPr marL="742950" lvl="1" indent="-285750">
                        <a:lnSpc>
                          <a:spcPct val="115000"/>
                        </a:lnSpc>
                        <a:spcAft>
                          <a:spcPts val="0"/>
                        </a:spcAft>
                        <a:buFont typeface="Courier New"/>
                        <a:buChar char="o"/>
                      </a:pPr>
                      <a:r>
                        <a:rPr lang="en-GB" sz="1600" b="0" dirty="0">
                          <a:solidFill>
                            <a:schemeClr val="tx1"/>
                          </a:solidFill>
                          <a:effectLst/>
                        </a:rPr>
                        <a:t>Exemplar lessons</a:t>
                      </a:r>
                      <a:endParaRPr lang="en-GB" sz="1400" b="0" dirty="0">
                        <a:solidFill>
                          <a:schemeClr val="tx1"/>
                        </a:solidFill>
                        <a:effectLst/>
                      </a:endParaRPr>
                    </a:p>
                    <a:p>
                      <a:pPr marL="742950" lvl="1" indent="-285750">
                        <a:lnSpc>
                          <a:spcPct val="115000"/>
                        </a:lnSpc>
                        <a:spcAft>
                          <a:spcPts val="0"/>
                        </a:spcAft>
                        <a:buFont typeface="Courier New"/>
                        <a:buChar char="o"/>
                      </a:pPr>
                      <a:r>
                        <a:rPr lang="en-GB" sz="1600" b="0" dirty="0">
                          <a:solidFill>
                            <a:schemeClr val="tx1"/>
                          </a:solidFill>
                          <a:effectLst/>
                        </a:rPr>
                        <a:t>INSET (school\cluster)</a:t>
                      </a:r>
                      <a:endParaRPr lang="en-GB" sz="1400" b="0" dirty="0">
                        <a:solidFill>
                          <a:schemeClr val="tx1"/>
                        </a:solidFill>
                        <a:effectLst/>
                      </a:endParaRPr>
                    </a:p>
                    <a:p>
                      <a:pPr marL="742950" lvl="1" indent="-285750">
                        <a:lnSpc>
                          <a:spcPct val="115000"/>
                        </a:lnSpc>
                        <a:spcAft>
                          <a:spcPts val="0"/>
                        </a:spcAft>
                        <a:buFont typeface="Courier New"/>
                        <a:buChar char="o"/>
                      </a:pPr>
                      <a:r>
                        <a:rPr lang="en-GB" sz="1600" b="0" dirty="0">
                          <a:solidFill>
                            <a:schemeClr val="tx1"/>
                          </a:solidFill>
                          <a:effectLst/>
                        </a:rPr>
                        <a:t>Twilight (school\cluster)</a:t>
                      </a:r>
                      <a:endParaRPr lang="en-GB" sz="1400" b="0" dirty="0">
                        <a:solidFill>
                          <a:schemeClr val="tx1"/>
                        </a:solidFill>
                        <a:effectLst/>
                      </a:endParaRPr>
                    </a:p>
                    <a:p>
                      <a:pPr marL="742950" lvl="1" indent="-285750">
                        <a:lnSpc>
                          <a:spcPct val="115000"/>
                        </a:lnSpc>
                        <a:spcAft>
                          <a:spcPts val="0"/>
                        </a:spcAft>
                        <a:buFont typeface="Courier New"/>
                        <a:buChar char="o"/>
                      </a:pPr>
                      <a:r>
                        <a:rPr lang="en-GB" sz="1600" b="0" dirty="0">
                          <a:solidFill>
                            <a:schemeClr val="tx1"/>
                          </a:solidFill>
                          <a:effectLst/>
                        </a:rPr>
                        <a:t>School Engagement Visit </a:t>
                      </a:r>
                      <a:endParaRPr lang="en-GB" sz="1400" b="0" dirty="0">
                        <a:solidFill>
                          <a:schemeClr val="tx1"/>
                        </a:solidFill>
                        <a:effectLst/>
                      </a:endParaRPr>
                    </a:p>
                    <a:p>
                      <a:pPr marL="742950" lvl="1" indent="-285750">
                        <a:lnSpc>
                          <a:spcPct val="115000"/>
                        </a:lnSpc>
                        <a:spcAft>
                          <a:spcPts val="0"/>
                        </a:spcAft>
                        <a:buFont typeface="Courier New"/>
                        <a:buChar char="o"/>
                      </a:pPr>
                      <a:r>
                        <a:rPr lang="en-GB" sz="1600" b="0" dirty="0">
                          <a:solidFill>
                            <a:schemeClr val="tx1"/>
                          </a:solidFill>
                          <a:effectLst/>
                        </a:rPr>
                        <a:t>Case Studies</a:t>
                      </a:r>
                      <a:endParaRPr lang="en-GB" sz="1400" b="0" dirty="0">
                        <a:solidFill>
                          <a:schemeClr val="tx1"/>
                        </a:solidFill>
                        <a:effectLst/>
                      </a:endParaRPr>
                    </a:p>
                    <a:p>
                      <a:pPr marL="742950" lvl="1" indent="-285750">
                        <a:lnSpc>
                          <a:spcPct val="115000"/>
                        </a:lnSpc>
                        <a:spcAft>
                          <a:spcPts val="0"/>
                        </a:spcAft>
                        <a:buFont typeface="Courier New"/>
                        <a:buChar char="o"/>
                      </a:pPr>
                      <a:r>
                        <a:rPr lang="en-GB" sz="1600" b="0" dirty="0">
                          <a:solidFill>
                            <a:schemeClr val="tx1"/>
                          </a:solidFill>
                          <a:effectLst/>
                        </a:rPr>
                        <a:t>SCC</a:t>
                      </a:r>
                      <a:endParaRPr lang="en-GB" sz="1400" b="0" dirty="0">
                        <a:solidFill>
                          <a:schemeClr val="tx1"/>
                        </a:solidFill>
                        <a:effectLst/>
                      </a:endParaRPr>
                    </a:p>
                    <a:p>
                      <a:pPr marL="914400">
                        <a:lnSpc>
                          <a:spcPct val="115000"/>
                        </a:lnSpc>
                        <a:spcAft>
                          <a:spcPts val="0"/>
                        </a:spcAft>
                      </a:pPr>
                      <a:r>
                        <a:rPr lang="en-GB" sz="1600" dirty="0">
                          <a:solidFill>
                            <a:schemeClr val="tx1"/>
                          </a:solidFill>
                          <a:effectLst/>
                        </a:rPr>
                        <a:t> </a:t>
                      </a:r>
                      <a:endParaRPr lang="en-GB" sz="1400" dirty="0">
                        <a:solidFill>
                          <a:schemeClr val="tx1"/>
                        </a:solidFill>
                        <a:effectLst/>
                        <a:latin typeface="Calibri"/>
                        <a:ea typeface="Calibri"/>
                        <a:cs typeface="Times New Roman"/>
                      </a:endParaRPr>
                    </a:p>
                  </a:txBody>
                  <a:tcPr marL="68580" marR="68580" marT="0" marB="0">
                    <a:solidFill>
                      <a:schemeClr val="bg1"/>
                    </a:solidFill>
                  </a:tcPr>
                </a:tc>
                <a:tc>
                  <a:txBody>
                    <a:bodyPr/>
                    <a:lstStyle/>
                    <a:p>
                      <a:pPr marL="342900" lvl="0" indent="-342900">
                        <a:lnSpc>
                          <a:spcPct val="115000"/>
                        </a:lnSpc>
                        <a:spcAft>
                          <a:spcPts val="0"/>
                        </a:spcAft>
                        <a:buFont typeface="Symbol"/>
                        <a:buChar char=""/>
                      </a:pPr>
                      <a:r>
                        <a:rPr lang="en-GB" sz="1600" dirty="0">
                          <a:solidFill>
                            <a:schemeClr val="tx1"/>
                          </a:solidFill>
                          <a:effectLst/>
                        </a:rPr>
                        <a:t>Termly activities </a:t>
                      </a:r>
                      <a:endParaRPr lang="en-GB" sz="1400" dirty="0">
                        <a:solidFill>
                          <a:schemeClr val="tx1"/>
                        </a:solidFill>
                        <a:effectLst/>
                      </a:endParaRPr>
                    </a:p>
                    <a:p>
                      <a:pPr marL="742950" lvl="1" indent="-285750">
                        <a:lnSpc>
                          <a:spcPct val="115000"/>
                        </a:lnSpc>
                        <a:spcAft>
                          <a:spcPts val="0"/>
                        </a:spcAft>
                        <a:buFont typeface="Courier New"/>
                        <a:buChar char="o"/>
                      </a:pPr>
                      <a:r>
                        <a:rPr lang="en-GB" sz="1600" b="0" dirty="0">
                          <a:solidFill>
                            <a:schemeClr val="tx1"/>
                          </a:solidFill>
                          <a:effectLst/>
                        </a:rPr>
                        <a:t>Strategic  Engagement Planning (Action Plan) and Position Statement</a:t>
                      </a:r>
                      <a:endParaRPr lang="en-GB" sz="1400" b="0" dirty="0">
                        <a:solidFill>
                          <a:schemeClr val="tx1"/>
                        </a:solidFill>
                        <a:effectLst/>
                      </a:endParaRPr>
                    </a:p>
                    <a:p>
                      <a:pPr marL="742950" lvl="1" indent="-285750">
                        <a:lnSpc>
                          <a:spcPct val="115000"/>
                        </a:lnSpc>
                        <a:spcAft>
                          <a:spcPts val="0"/>
                        </a:spcAft>
                        <a:buFont typeface="Courier New"/>
                        <a:buChar char="o"/>
                      </a:pPr>
                      <a:r>
                        <a:rPr lang="en-GB" sz="1600" b="0" dirty="0">
                          <a:solidFill>
                            <a:schemeClr val="tx1"/>
                          </a:solidFill>
                          <a:effectLst/>
                        </a:rPr>
                        <a:t>Hwb+ event (1 per LA)</a:t>
                      </a:r>
                      <a:endParaRPr lang="en-GB" sz="1400" b="0" dirty="0">
                        <a:solidFill>
                          <a:schemeClr val="tx1"/>
                        </a:solidFill>
                        <a:effectLst/>
                      </a:endParaRPr>
                    </a:p>
                    <a:p>
                      <a:pPr marL="742950" lvl="1" indent="-285750">
                        <a:lnSpc>
                          <a:spcPct val="115000"/>
                        </a:lnSpc>
                        <a:spcAft>
                          <a:spcPts val="0"/>
                        </a:spcAft>
                        <a:buFont typeface="Courier New"/>
                        <a:buChar char="o"/>
                      </a:pPr>
                      <a:r>
                        <a:rPr lang="en-GB" sz="1600" b="0" dirty="0">
                          <a:solidFill>
                            <a:schemeClr val="tx1"/>
                          </a:solidFill>
                          <a:effectLst/>
                        </a:rPr>
                        <a:t>Hwb+ Celebration Day</a:t>
                      </a:r>
                      <a:endParaRPr lang="en-GB" sz="1400" b="0" dirty="0">
                        <a:solidFill>
                          <a:schemeClr val="tx1"/>
                        </a:solidFill>
                        <a:effectLst/>
                      </a:endParaRPr>
                    </a:p>
                    <a:p>
                      <a:pPr marL="742950" lvl="1" indent="-285750">
                        <a:lnSpc>
                          <a:spcPct val="115000"/>
                        </a:lnSpc>
                        <a:spcAft>
                          <a:spcPts val="0"/>
                        </a:spcAft>
                        <a:buFont typeface="Courier New"/>
                        <a:buChar char="o"/>
                      </a:pPr>
                      <a:r>
                        <a:rPr lang="en-GB" sz="1600" b="0" dirty="0">
                          <a:solidFill>
                            <a:schemeClr val="tx1"/>
                          </a:solidFill>
                          <a:effectLst/>
                        </a:rPr>
                        <a:t>Hwb+ Centre of Excellence support visits</a:t>
                      </a:r>
                      <a:endParaRPr lang="en-GB" sz="1400" b="0" dirty="0">
                        <a:solidFill>
                          <a:schemeClr val="tx1"/>
                        </a:solidFill>
                        <a:effectLst/>
                      </a:endParaRPr>
                    </a:p>
                    <a:p>
                      <a:pPr marL="742950" lvl="1" indent="-285750">
                        <a:lnSpc>
                          <a:spcPct val="115000"/>
                        </a:lnSpc>
                        <a:spcAft>
                          <a:spcPts val="0"/>
                        </a:spcAft>
                        <a:buFont typeface="Courier New"/>
                        <a:buChar char="o"/>
                      </a:pPr>
                      <a:r>
                        <a:rPr lang="en-GB" sz="1600" b="0" dirty="0">
                          <a:solidFill>
                            <a:schemeClr val="tx1"/>
                          </a:solidFill>
                          <a:effectLst/>
                        </a:rPr>
                        <a:t>Additional training modules</a:t>
                      </a:r>
                      <a:endParaRPr lang="en-GB" sz="1400" b="0" dirty="0">
                        <a:solidFill>
                          <a:schemeClr val="tx1"/>
                        </a:solidFill>
                        <a:effectLst/>
                      </a:endParaRPr>
                    </a:p>
                    <a:p>
                      <a:pPr marL="742950" lvl="1" indent="-285750">
                        <a:lnSpc>
                          <a:spcPct val="115000"/>
                        </a:lnSpc>
                        <a:spcAft>
                          <a:spcPts val="0"/>
                        </a:spcAft>
                        <a:buFont typeface="Courier New"/>
                        <a:buChar char="o"/>
                      </a:pPr>
                      <a:r>
                        <a:rPr lang="en-GB" sz="1600" b="0" dirty="0">
                          <a:solidFill>
                            <a:schemeClr val="tx1"/>
                          </a:solidFill>
                          <a:effectLst/>
                        </a:rPr>
                        <a:t>SIG groups</a:t>
                      </a:r>
                      <a:endParaRPr lang="en-GB" sz="1400" b="0" dirty="0">
                        <a:solidFill>
                          <a:schemeClr val="tx1"/>
                        </a:solidFill>
                        <a:effectLst/>
                      </a:endParaRPr>
                    </a:p>
                    <a:p>
                      <a:pPr marL="742950" lvl="1" indent="-285750">
                        <a:lnSpc>
                          <a:spcPct val="115000"/>
                        </a:lnSpc>
                        <a:spcAft>
                          <a:spcPts val="0"/>
                        </a:spcAft>
                        <a:buFont typeface="Courier New"/>
                        <a:buChar char="o"/>
                      </a:pPr>
                      <a:r>
                        <a:rPr lang="en-GB" sz="1600" b="0" dirty="0">
                          <a:solidFill>
                            <a:schemeClr val="tx1"/>
                          </a:solidFill>
                          <a:effectLst/>
                        </a:rPr>
                        <a:t>Case Studies</a:t>
                      </a:r>
                      <a:endParaRPr lang="en-GB" sz="1400" b="0" dirty="0">
                        <a:solidFill>
                          <a:schemeClr val="tx1"/>
                        </a:solidFill>
                        <a:effectLst/>
                      </a:endParaRPr>
                    </a:p>
                    <a:p>
                      <a:pPr marL="742950" lvl="1" indent="-285750">
                        <a:lnSpc>
                          <a:spcPct val="115000"/>
                        </a:lnSpc>
                        <a:spcAft>
                          <a:spcPts val="0"/>
                        </a:spcAft>
                        <a:buFont typeface="Courier New"/>
                        <a:buChar char="o"/>
                      </a:pPr>
                      <a:r>
                        <a:rPr lang="en-GB" sz="1600" b="0" dirty="0">
                          <a:solidFill>
                            <a:schemeClr val="tx1"/>
                          </a:solidFill>
                          <a:effectLst/>
                        </a:rPr>
                        <a:t>Hwb+ Accredited trainer training</a:t>
                      </a:r>
                      <a:br>
                        <a:rPr lang="en-GB" sz="1600" b="0" dirty="0">
                          <a:solidFill>
                            <a:schemeClr val="tx1"/>
                          </a:solidFill>
                          <a:effectLst/>
                        </a:rPr>
                      </a:br>
                      <a:endParaRPr lang="en-GB" sz="1400" b="0" dirty="0">
                        <a:solidFill>
                          <a:schemeClr val="tx1"/>
                        </a:solidFill>
                        <a:effectLst/>
                      </a:endParaRPr>
                    </a:p>
                    <a:p>
                      <a:pPr marL="914400">
                        <a:lnSpc>
                          <a:spcPct val="115000"/>
                        </a:lnSpc>
                        <a:spcAft>
                          <a:spcPts val="0"/>
                        </a:spcAft>
                      </a:pPr>
                      <a:r>
                        <a:rPr lang="en-GB" sz="1600" dirty="0">
                          <a:solidFill>
                            <a:schemeClr val="tx1"/>
                          </a:solidFill>
                          <a:effectLst/>
                        </a:rPr>
                        <a:t> </a:t>
                      </a:r>
                      <a:endParaRPr lang="en-GB" sz="1400" dirty="0">
                        <a:solidFill>
                          <a:schemeClr val="tx1"/>
                        </a:solidFill>
                        <a:effectLst/>
                        <a:latin typeface="Calibri"/>
                        <a:ea typeface="Calibri"/>
                        <a:cs typeface="Times New Roman"/>
                      </a:endParaRPr>
                    </a:p>
                  </a:txBody>
                  <a:tcPr marL="68580" marR="68580" marT="0" marB="0">
                    <a:solidFill>
                      <a:schemeClr val="bg1"/>
                    </a:solidFill>
                  </a:tcPr>
                </a:tc>
                <a:extLst>
                  <a:ext uri="{0D108BD9-81ED-4DB2-BD59-A6C34878D82A}">
                    <a16:rowId xmlns="" xmlns:a16="http://schemas.microsoft.com/office/drawing/2014/main" val="10000"/>
                  </a:ext>
                </a:extLst>
              </a:tr>
            </a:tbl>
          </a:graphicData>
        </a:graphic>
      </p:graphicFrame>
      <p:sp>
        <p:nvSpPr>
          <p:cNvPr id="5" name="TextBox 4"/>
          <p:cNvSpPr txBox="1"/>
          <p:nvPr/>
        </p:nvSpPr>
        <p:spPr>
          <a:xfrm>
            <a:off x="614855" y="5817475"/>
            <a:ext cx="7034298" cy="461665"/>
          </a:xfrm>
          <a:prstGeom prst="rect">
            <a:avLst/>
          </a:prstGeom>
          <a:noFill/>
        </p:spPr>
        <p:txBody>
          <a:bodyPr wrap="none" rtlCol="0">
            <a:spAutoFit/>
          </a:bodyPr>
          <a:lstStyle/>
          <a:p>
            <a:r>
              <a:rPr lang="en-GB" dirty="0" smtClean="0"/>
              <a:t>All support agreed with </a:t>
            </a:r>
            <a:r>
              <a:rPr lang="en-GB" dirty="0"/>
              <a:t>l</a:t>
            </a:r>
            <a:r>
              <a:rPr lang="en-GB" dirty="0" smtClean="0"/>
              <a:t>ocal authorities and RECs</a:t>
            </a:r>
            <a:endParaRPr lang="en-GB" dirty="0"/>
          </a:p>
        </p:txBody>
      </p:sp>
    </p:spTree>
    <p:extLst>
      <p:ext uri="{BB962C8B-B14F-4D97-AF65-F5344CB8AC3E}">
        <p14:creationId xmlns:p14="http://schemas.microsoft.com/office/powerpoint/2010/main" val="32874684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200" dirty="0" smtClean="0"/>
              <a:t>Learning in Digital Wales Professional Development Programme</a:t>
            </a:r>
            <a:endParaRPr lang="en-GB" sz="3200" dirty="0"/>
          </a:p>
        </p:txBody>
      </p:sp>
      <p:sp>
        <p:nvSpPr>
          <p:cNvPr id="3" name="Content Placeholder 2"/>
          <p:cNvSpPr>
            <a:spLocks noGrp="1"/>
          </p:cNvSpPr>
          <p:nvPr>
            <p:ph idx="1"/>
          </p:nvPr>
        </p:nvSpPr>
        <p:spPr>
          <a:xfrm>
            <a:off x="336176" y="1594338"/>
            <a:ext cx="8807824" cy="5263661"/>
          </a:xfrm>
        </p:spPr>
        <p:txBody>
          <a:bodyPr/>
          <a:lstStyle/>
          <a:p>
            <a:r>
              <a:rPr lang="en-GB" sz="2400" dirty="0" smtClean="0"/>
              <a:t>£750k across all four regions to March 2016</a:t>
            </a:r>
          </a:p>
          <a:p>
            <a:r>
              <a:rPr lang="en-GB" sz="2400" dirty="0" smtClean="0"/>
              <a:t>Funding aimed at:</a:t>
            </a:r>
          </a:p>
          <a:p>
            <a:pPr lvl="1"/>
            <a:r>
              <a:rPr lang="en-GB" sz="2000" dirty="0" smtClean="0"/>
              <a:t>promoting the use of Hwb+ as part of effective teaching and learning;</a:t>
            </a:r>
          </a:p>
          <a:p>
            <a:pPr lvl="1"/>
            <a:r>
              <a:rPr lang="en-GB" sz="2000" dirty="0" smtClean="0"/>
              <a:t>ensuring Hwb+ is measurably contributing to the core education objectives of improving literacy and numeracy and breaking the link between poverty and attainment;</a:t>
            </a:r>
          </a:p>
          <a:p>
            <a:pPr lvl="1"/>
            <a:r>
              <a:rPr lang="en-GB" sz="2000" dirty="0"/>
              <a:t>h</a:t>
            </a:r>
            <a:r>
              <a:rPr lang="en-GB" sz="2000" dirty="0" smtClean="0"/>
              <a:t>elping schools embed Hwb+ to support high-impact interventions;</a:t>
            </a:r>
          </a:p>
          <a:p>
            <a:pPr lvl="1"/>
            <a:r>
              <a:rPr lang="en-GB" sz="2000" dirty="0"/>
              <a:t>h</a:t>
            </a:r>
            <a:r>
              <a:rPr lang="en-GB" sz="2000" dirty="0" smtClean="0"/>
              <a:t>elping teachers develop their own digital literacy skills; and</a:t>
            </a:r>
          </a:p>
          <a:p>
            <a:pPr lvl="1"/>
            <a:r>
              <a:rPr lang="en-GB" sz="2000" dirty="0"/>
              <a:t>p</a:t>
            </a:r>
            <a:r>
              <a:rPr lang="en-GB" sz="2000" dirty="0" smtClean="0"/>
              <a:t>romoting “e-Safety” in relation to the safe and responsible use of Hwb+ tools including Office 365 and in relation to the digital technology more widely.</a:t>
            </a:r>
            <a:endParaRPr lang="en-GB" sz="1800" dirty="0" smtClean="0"/>
          </a:p>
          <a:p>
            <a:pPr marL="457200" lvl="1" indent="0">
              <a:buNone/>
            </a:pPr>
            <a:endParaRPr lang="en-GB" sz="1800" dirty="0"/>
          </a:p>
        </p:txBody>
      </p:sp>
    </p:spTree>
    <p:extLst>
      <p:ext uri="{BB962C8B-B14F-4D97-AF65-F5344CB8AC3E}">
        <p14:creationId xmlns:p14="http://schemas.microsoft.com/office/powerpoint/2010/main" val="17360695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10100" y="105013"/>
            <a:ext cx="4248472"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smtClean="0"/>
              <a:t>“We </a:t>
            </a:r>
            <a:r>
              <a:rPr lang="en-GB" sz="1600" b="1" dirty="0"/>
              <a:t>think it’s </a:t>
            </a:r>
            <a:r>
              <a:rPr lang="en-GB" sz="1600" b="1" dirty="0" smtClean="0"/>
              <a:t>fantastic! </a:t>
            </a:r>
            <a:r>
              <a:rPr lang="en-GB" sz="1600" b="1" dirty="0"/>
              <a:t>Our children love doing work outside school on </a:t>
            </a:r>
            <a:r>
              <a:rPr lang="en-GB" sz="1600" b="1" dirty="0" smtClean="0"/>
              <a:t>Hwb+!”</a:t>
            </a:r>
          </a:p>
          <a:p>
            <a:r>
              <a:rPr lang="en-GB" sz="1600" dirty="0" smtClean="0"/>
              <a:t>Jane Grubb, Digital Champion</a:t>
            </a:r>
          </a:p>
          <a:p>
            <a:r>
              <a:rPr lang="en-GB" sz="1600" dirty="0"/>
              <a:t>Rhydypenau Primary </a:t>
            </a:r>
            <a:r>
              <a:rPr lang="en-GB" sz="1600" dirty="0" smtClean="0"/>
              <a:t>School</a:t>
            </a:r>
            <a:endParaRPr lang="en-GB" sz="1600" dirty="0"/>
          </a:p>
        </p:txBody>
      </p:sp>
      <p:sp>
        <p:nvSpPr>
          <p:cNvPr id="5" name="TextBox 6"/>
          <p:cNvSpPr txBox="1"/>
          <p:nvPr/>
        </p:nvSpPr>
        <p:spPr>
          <a:xfrm>
            <a:off x="1216533" y="34778"/>
            <a:ext cx="3348880" cy="206210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smtClean="0"/>
              <a:t>“We’re really </a:t>
            </a:r>
            <a:r>
              <a:rPr lang="en-GB" sz="1600" b="1" dirty="0"/>
              <a:t>enthused by this.</a:t>
            </a:r>
          </a:p>
          <a:p>
            <a:r>
              <a:rPr lang="en-GB" sz="1600" b="1" dirty="0" smtClean="0"/>
              <a:t>We’ve trained </a:t>
            </a:r>
            <a:r>
              <a:rPr lang="en-GB" sz="1600" b="1" dirty="0"/>
              <a:t>all </a:t>
            </a:r>
            <a:r>
              <a:rPr lang="en-GB" sz="1600" b="1" dirty="0" smtClean="0"/>
              <a:t>departments and have distributed </a:t>
            </a:r>
            <a:r>
              <a:rPr lang="en-GB" sz="1600" b="1" dirty="0"/>
              <a:t>ownership </a:t>
            </a:r>
            <a:r>
              <a:rPr lang="en-GB" sz="1600" b="1" dirty="0" smtClean="0"/>
              <a:t>throughout the school. </a:t>
            </a:r>
            <a:endParaRPr lang="en-GB" sz="1600" b="1" dirty="0"/>
          </a:p>
          <a:p>
            <a:r>
              <a:rPr lang="en-GB" sz="1600" b="1" dirty="0" smtClean="0"/>
              <a:t>We have a rep </a:t>
            </a:r>
            <a:r>
              <a:rPr lang="en-GB" sz="1600" b="1" dirty="0"/>
              <a:t>for </a:t>
            </a:r>
            <a:r>
              <a:rPr lang="en-GB" sz="1600" b="1" dirty="0" smtClean="0"/>
              <a:t>Hwb+ in </a:t>
            </a:r>
            <a:r>
              <a:rPr lang="en-GB" sz="1600" b="1" dirty="0"/>
              <a:t>every </a:t>
            </a:r>
            <a:r>
              <a:rPr lang="en-GB" sz="1600" b="1" dirty="0" smtClean="0"/>
              <a:t>department.”</a:t>
            </a:r>
          </a:p>
          <a:p>
            <a:r>
              <a:rPr lang="en-GB" sz="1600" dirty="0" smtClean="0"/>
              <a:t>Rob Green, Digital Champion</a:t>
            </a:r>
          </a:p>
          <a:p>
            <a:r>
              <a:rPr lang="en-GB" sz="1600" dirty="0"/>
              <a:t>Barry Comprehensive School</a:t>
            </a:r>
            <a:endParaRPr lang="en-GB" sz="1600" dirty="0" smtClean="0"/>
          </a:p>
        </p:txBody>
      </p:sp>
      <p:sp>
        <p:nvSpPr>
          <p:cNvPr id="6" name="TextBox 7"/>
          <p:cNvSpPr txBox="1"/>
          <p:nvPr/>
        </p:nvSpPr>
        <p:spPr>
          <a:xfrm>
            <a:off x="4601776" y="1824503"/>
            <a:ext cx="4263574"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smtClean="0"/>
              <a:t>“Collaborating with a school in </a:t>
            </a:r>
            <a:r>
              <a:rPr lang="en-GB" sz="1600" b="1" dirty="0"/>
              <a:t>North Wales continues to have a huge impact on </a:t>
            </a:r>
            <a:r>
              <a:rPr lang="en-GB" sz="1600" b="1" dirty="0" smtClean="0"/>
              <a:t>our pupils - Hwb+ is changing </a:t>
            </a:r>
            <a:r>
              <a:rPr lang="en-GB" sz="1600" b="1" dirty="0"/>
              <a:t>the how and the why </a:t>
            </a:r>
            <a:r>
              <a:rPr lang="en-GB" sz="1600" b="1" dirty="0" smtClean="0"/>
              <a:t>we learn.”</a:t>
            </a:r>
          </a:p>
          <a:p>
            <a:r>
              <a:rPr lang="en-GB" sz="1600" dirty="0" smtClean="0"/>
              <a:t>Aled Williams, Deputy Headteacher</a:t>
            </a:r>
          </a:p>
          <a:p>
            <a:r>
              <a:rPr lang="en-GB" sz="1600" dirty="0"/>
              <a:t>All Saints </a:t>
            </a:r>
            <a:r>
              <a:rPr lang="en-GB" sz="1600" dirty="0" smtClean="0"/>
              <a:t>Primary School</a:t>
            </a:r>
            <a:endParaRPr lang="en-GB" sz="1600" dirty="0"/>
          </a:p>
        </p:txBody>
      </p:sp>
      <p:sp>
        <p:nvSpPr>
          <p:cNvPr id="7" name="TextBox 8"/>
          <p:cNvSpPr txBox="1"/>
          <p:nvPr/>
        </p:nvSpPr>
        <p:spPr>
          <a:xfrm>
            <a:off x="1298340" y="2820621"/>
            <a:ext cx="3207568" cy="35394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smtClean="0"/>
              <a:t>“We </a:t>
            </a:r>
            <a:r>
              <a:rPr lang="en-GB" sz="1600" b="1" dirty="0"/>
              <a:t>believe that when Hwb+ is used </a:t>
            </a:r>
            <a:r>
              <a:rPr lang="en-GB" sz="1600" b="1" dirty="0" smtClean="0"/>
              <a:t>effectively, </a:t>
            </a:r>
            <a:r>
              <a:rPr lang="en-GB" sz="1600" b="1" dirty="0"/>
              <a:t>it </a:t>
            </a:r>
            <a:r>
              <a:rPr lang="en-GB" sz="1600" b="1" dirty="0" smtClean="0"/>
              <a:t>can </a:t>
            </a:r>
            <a:r>
              <a:rPr lang="en-GB" sz="1600" b="1" dirty="0"/>
              <a:t>not only drive forward the key priorities such as </a:t>
            </a:r>
            <a:r>
              <a:rPr lang="en-GB" sz="1600" b="1" dirty="0" smtClean="0"/>
              <a:t>literacy </a:t>
            </a:r>
            <a:r>
              <a:rPr lang="en-GB" sz="1600" b="1" dirty="0"/>
              <a:t>and </a:t>
            </a:r>
            <a:r>
              <a:rPr lang="en-GB" sz="1600" b="1" dirty="0" smtClean="0"/>
              <a:t>numeracy </a:t>
            </a:r>
            <a:r>
              <a:rPr lang="en-GB" sz="1600" b="1" dirty="0"/>
              <a:t>but also support and enhance pupil’s learning experiences by allowing them to engage in multiple technologies all housed in a ‘walled garden’ environment</a:t>
            </a:r>
            <a:r>
              <a:rPr lang="en-GB" sz="1600" b="1" dirty="0" smtClean="0"/>
              <a:t>.”</a:t>
            </a:r>
          </a:p>
          <a:p>
            <a:r>
              <a:rPr lang="en-GB" sz="1600" dirty="0" smtClean="0"/>
              <a:t>Emily </a:t>
            </a:r>
            <a:r>
              <a:rPr lang="en-GB" sz="1600" dirty="0"/>
              <a:t>Regan </a:t>
            </a:r>
          </a:p>
          <a:p>
            <a:r>
              <a:rPr lang="en-GB" sz="1600" dirty="0"/>
              <a:t>Head of </a:t>
            </a:r>
            <a:r>
              <a:rPr lang="en-GB" sz="1600" dirty="0" smtClean="0"/>
              <a:t>ICT</a:t>
            </a:r>
          </a:p>
          <a:p>
            <a:r>
              <a:rPr lang="en-GB" sz="1600" dirty="0" smtClean="0"/>
              <a:t>Risca </a:t>
            </a:r>
            <a:r>
              <a:rPr lang="en-GB" sz="1600" dirty="0"/>
              <a:t>Community Comprehensive </a:t>
            </a:r>
            <a:r>
              <a:rPr lang="en-GB" sz="1600" dirty="0" smtClean="0"/>
              <a:t>School</a:t>
            </a:r>
            <a:endParaRPr lang="en-GB" sz="1600" dirty="0"/>
          </a:p>
        </p:txBody>
      </p:sp>
      <p:sp>
        <p:nvSpPr>
          <p:cNvPr id="8" name="TextBox 9"/>
          <p:cNvSpPr txBox="1"/>
          <p:nvPr/>
        </p:nvSpPr>
        <p:spPr>
          <a:xfrm>
            <a:off x="4519317" y="4069953"/>
            <a:ext cx="4428492" cy="206210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smtClean="0"/>
              <a:t>“We </a:t>
            </a:r>
            <a:r>
              <a:rPr lang="en-GB" sz="1600" b="1" dirty="0"/>
              <a:t>have found Hwb+ to be a great way of providing extended, collaborative learning experiences for our children. The blog feature has been most effective when used to encourage children to reflect upon their learning</a:t>
            </a:r>
            <a:r>
              <a:rPr lang="en-GB" sz="1600" b="1" dirty="0" smtClean="0"/>
              <a:t>.“</a:t>
            </a:r>
          </a:p>
          <a:p>
            <a:r>
              <a:rPr lang="en-GB" sz="1600" dirty="0" smtClean="0"/>
              <a:t>Paul Warren Headteacher</a:t>
            </a:r>
          </a:p>
          <a:p>
            <a:r>
              <a:rPr lang="en-GB" sz="1600" dirty="0"/>
              <a:t>Bedwas </a:t>
            </a:r>
            <a:r>
              <a:rPr lang="en-GB" sz="1600" dirty="0" smtClean="0"/>
              <a:t>Junior School</a:t>
            </a:r>
            <a:endParaRPr lang="en-GB" sz="1600" dirty="0"/>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3309" y="376518"/>
            <a:ext cx="844095" cy="766720"/>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6299" y="5462714"/>
            <a:ext cx="1008112" cy="1020954"/>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81254" y="689884"/>
            <a:ext cx="1050032" cy="1050032"/>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3924" y="3394162"/>
            <a:ext cx="844415" cy="844415"/>
          </a:xfrm>
          <a:prstGeom prst="rect">
            <a:avLst/>
          </a:prstGeom>
        </p:spPr>
      </p:pic>
      <p:pic>
        <p:nvPicPr>
          <p:cNvPr id="1026" name="Picture 2" descr="C:\Users\Chris Owen\AppData\Local\Microsoft\Windows\Temporary Internet Files\Content.Outlook\VXXMMXHJ\IMG_3463.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27406" y="2807840"/>
            <a:ext cx="1037944" cy="1008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6762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853"/>
            <a:ext cx="8229600" cy="1143000"/>
          </a:xfrm>
        </p:spPr>
        <p:txBody>
          <a:bodyPr/>
          <a:lstStyle/>
          <a:p>
            <a:pPr algn="l"/>
            <a:r>
              <a:rPr lang="en-GB" sz="3200" b="1" dirty="0" smtClean="0"/>
              <a:t>Learning in Digital Wales Evaluation</a:t>
            </a:r>
            <a:endParaRPr lang="en-GB" sz="3200" b="1" dirty="0"/>
          </a:p>
        </p:txBody>
      </p:sp>
      <p:sp>
        <p:nvSpPr>
          <p:cNvPr id="3" name="Content Placeholder 2"/>
          <p:cNvSpPr>
            <a:spLocks noGrp="1"/>
          </p:cNvSpPr>
          <p:nvPr>
            <p:ph idx="1"/>
          </p:nvPr>
        </p:nvSpPr>
        <p:spPr>
          <a:xfrm>
            <a:off x="316523" y="844061"/>
            <a:ext cx="8827477" cy="5615354"/>
          </a:xfrm>
        </p:spPr>
        <p:txBody>
          <a:bodyPr/>
          <a:lstStyle/>
          <a:p>
            <a:pPr marL="0" indent="0">
              <a:spcBef>
                <a:spcPts val="0"/>
              </a:spcBef>
              <a:buNone/>
            </a:pPr>
            <a:r>
              <a:rPr lang="en-GB" sz="2000" b="1" dirty="0" smtClean="0"/>
              <a:t>Aims</a:t>
            </a:r>
          </a:p>
          <a:p>
            <a:r>
              <a:rPr lang="en-GB" sz="1600" dirty="0" smtClean="0"/>
              <a:t>To evaluate how the Learning in Digital Wales (LiDW) Programme was implemented.</a:t>
            </a:r>
          </a:p>
          <a:p>
            <a:r>
              <a:rPr lang="en-GB" sz="1600" dirty="0" smtClean="0"/>
              <a:t>To </a:t>
            </a:r>
            <a:r>
              <a:rPr lang="en-GB" sz="1600" dirty="0"/>
              <a:t>evaluate whether the different strands of the LiDW </a:t>
            </a:r>
            <a:r>
              <a:rPr lang="en-GB" sz="1600" dirty="0" smtClean="0"/>
              <a:t>Programme have </a:t>
            </a:r>
            <a:r>
              <a:rPr lang="en-GB" sz="1600" dirty="0"/>
              <a:t>met </a:t>
            </a:r>
            <a:r>
              <a:rPr lang="en-GB" sz="1600" dirty="0" smtClean="0"/>
              <a:t>their identified objectives</a:t>
            </a:r>
            <a:r>
              <a:rPr lang="en-GB" sz="1600" dirty="0"/>
              <a:t>.</a:t>
            </a:r>
            <a:endParaRPr lang="en-GB" sz="1600" dirty="0" smtClean="0"/>
          </a:p>
          <a:p>
            <a:r>
              <a:rPr lang="en-GB" sz="1600" dirty="0"/>
              <a:t>T</a:t>
            </a:r>
            <a:r>
              <a:rPr lang="en-GB" sz="1600" dirty="0" smtClean="0"/>
              <a:t>o </a:t>
            </a:r>
            <a:r>
              <a:rPr lang="en-GB" sz="1600" dirty="0"/>
              <a:t>identify any emerging impacts that the LiDW Programme is having on classroom practice for both teachers and learners</a:t>
            </a:r>
            <a:r>
              <a:rPr lang="en-GB" sz="1600" dirty="0" smtClean="0"/>
              <a:t>.</a:t>
            </a:r>
          </a:p>
          <a:p>
            <a:endParaRPr lang="en-GB" sz="1600" dirty="0" smtClean="0"/>
          </a:p>
          <a:p>
            <a:pPr marL="0" indent="0">
              <a:buNone/>
            </a:pPr>
            <a:r>
              <a:rPr lang="en-GB" sz="2000" b="1" dirty="0" smtClean="0"/>
              <a:t>Objectives</a:t>
            </a:r>
          </a:p>
          <a:p>
            <a:r>
              <a:rPr lang="en-GB" sz="1600" dirty="0" smtClean="0"/>
              <a:t>Assess the extent to which the </a:t>
            </a:r>
            <a:r>
              <a:rPr lang="en-GB" sz="1600" b="1" dirty="0" smtClean="0"/>
              <a:t>overall aims and objectives of the different strands of LIDW Programme have been met</a:t>
            </a:r>
            <a:r>
              <a:rPr lang="en-GB" sz="1600" dirty="0" smtClean="0"/>
              <a:t>, with a particular emphasis to be placed on Hwb, Hwb+ and the LiDW Grant.</a:t>
            </a:r>
          </a:p>
          <a:p>
            <a:r>
              <a:rPr lang="en-GB" sz="1600" dirty="0" smtClean="0"/>
              <a:t>Evaluate </a:t>
            </a:r>
            <a:r>
              <a:rPr lang="en-GB" sz="1600" dirty="0"/>
              <a:t>the overall </a:t>
            </a:r>
            <a:r>
              <a:rPr lang="en-GB" sz="1600" b="1" dirty="0"/>
              <a:t>process of the implementation </a:t>
            </a:r>
            <a:r>
              <a:rPr lang="en-GB" sz="1600" dirty="0"/>
              <a:t>of the LIDW </a:t>
            </a:r>
            <a:r>
              <a:rPr lang="en-GB" sz="1600" dirty="0" smtClean="0"/>
              <a:t>Programme.</a:t>
            </a:r>
            <a:endParaRPr lang="en-GB" sz="1600" dirty="0"/>
          </a:p>
          <a:p>
            <a:r>
              <a:rPr lang="en-GB" sz="1600" dirty="0" smtClean="0"/>
              <a:t>Assess </a:t>
            </a:r>
            <a:r>
              <a:rPr lang="en-GB" sz="1600" dirty="0"/>
              <a:t>whether there are differences in the level of take up of the different strands of the LIDW Programme across different schools in Wales and assess whether differences in levels of take up have affected </a:t>
            </a:r>
            <a:r>
              <a:rPr lang="en-GB" sz="1600" dirty="0" smtClean="0"/>
              <a:t>schools.</a:t>
            </a:r>
            <a:endParaRPr lang="en-GB" sz="1600" dirty="0"/>
          </a:p>
          <a:p>
            <a:r>
              <a:rPr lang="en-GB" sz="1600" dirty="0" smtClean="0"/>
              <a:t>Evaluate </a:t>
            </a:r>
            <a:r>
              <a:rPr lang="en-GB" sz="1600" dirty="0"/>
              <a:t>what </a:t>
            </a:r>
            <a:r>
              <a:rPr lang="en-GB" sz="1600" b="1" dirty="0"/>
              <a:t>impacts the LIDW Programme </a:t>
            </a:r>
            <a:r>
              <a:rPr lang="en-GB" sz="1600" dirty="0"/>
              <a:t>has had in terms of any </a:t>
            </a:r>
            <a:r>
              <a:rPr lang="en-GB" sz="1600" b="1" dirty="0"/>
              <a:t>changes to classroom practice </a:t>
            </a:r>
            <a:r>
              <a:rPr lang="en-GB" sz="1600" dirty="0"/>
              <a:t>that have been made as a result of </a:t>
            </a:r>
            <a:r>
              <a:rPr lang="en-GB" sz="1600" dirty="0" smtClean="0"/>
              <a:t>the strands of the LIDW Programme.</a:t>
            </a:r>
            <a:endParaRPr lang="en-GB" sz="1600" dirty="0"/>
          </a:p>
          <a:p>
            <a:r>
              <a:rPr lang="en-GB" sz="1600" dirty="0" smtClean="0"/>
              <a:t>Identify </a:t>
            </a:r>
            <a:r>
              <a:rPr lang="en-GB" sz="1600" dirty="0"/>
              <a:t>if and how learners’ </a:t>
            </a:r>
            <a:r>
              <a:rPr lang="en-GB" sz="1600" b="1" dirty="0"/>
              <a:t>attitudes and approaches to learning have changed </a:t>
            </a:r>
            <a:r>
              <a:rPr lang="en-GB" sz="1600" dirty="0"/>
              <a:t>as a result of the introduction of the LIDW Programme.</a:t>
            </a:r>
          </a:p>
          <a:p>
            <a:endParaRPr lang="en-GB" sz="1600" dirty="0"/>
          </a:p>
        </p:txBody>
      </p:sp>
    </p:spTree>
    <p:extLst>
      <p:ext uri="{BB962C8B-B14F-4D97-AF65-F5344CB8AC3E}">
        <p14:creationId xmlns:p14="http://schemas.microsoft.com/office/powerpoint/2010/main" val="34735027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South West Grid for Learning (SWGfL)</a:t>
            </a:r>
            <a:endParaRPr lang="en-GB" sz="3200" dirty="0"/>
          </a:p>
        </p:txBody>
      </p:sp>
      <p:sp>
        <p:nvSpPr>
          <p:cNvPr id="3" name="Content Placeholder 2"/>
          <p:cNvSpPr>
            <a:spLocks noGrp="1"/>
          </p:cNvSpPr>
          <p:nvPr>
            <p:ph idx="1"/>
          </p:nvPr>
        </p:nvSpPr>
        <p:spPr>
          <a:xfrm>
            <a:off x="457200" y="1506415"/>
            <a:ext cx="8229600" cy="4525963"/>
          </a:xfrm>
        </p:spPr>
        <p:txBody>
          <a:bodyPr/>
          <a:lstStyle/>
          <a:p>
            <a:r>
              <a:rPr lang="en-GB" sz="2800" dirty="0" smtClean="0"/>
              <a:t>Feb 2015 - Minister agreed extension to existing e-Safety contract with SWGfL until March 2016.</a:t>
            </a:r>
          </a:p>
          <a:p>
            <a:r>
              <a:rPr lang="en-GB" sz="2800" dirty="0" smtClean="0"/>
              <a:t>Continuing support for 360 degree safe Cymru, Digital Learning Resources (DLR), e-Safety zone and CPD programme.</a:t>
            </a:r>
          </a:p>
          <a:p>
            <a:r>
              <a:rPr lang="en-GB" sz="2800" dirty="0" smtClean="0"/>
              <a:t>The DLR is attracting around </a:t>
            </a:r>
            <a:r>
              <a:rPr lang="en-GB" sz="2800" dirty="0"/>
              <a:t>1000 page visits a month </a:t>
            </a:r>
            <a:r>
              <a:rPr lang="en-GB" sz="2800" dirty="0" smtClean="0"/>
              <a:t>and </a:t>
            </a:r>
            <a:r>
              <a:rPr lang="en-GB" sz="2800" dirty="0"/>
              <a:t>348 schools </a:t>
            </a:r>
            <a:r>
              <a:rPr lang="en-GB" sz="2800" dirty="0" smtClean="0"/>
              <a:t>have already </a:t>
            </a:r>
            <a:r>
              <a:rPr lang="en-GB" sz="2800" dirty="0"/>
              <a:t>registered for the </a:t>
            </a:r>
            <a:r>
              <a:rPr lang="en-GB" sz="2800" dirty="0" smtClean="0"/>
              <a:t>360 degree safe tool.</a:t>
            </a:r>
            <a:endParaRPr lang="en-GB" sz="2800" dirty="0"/>
          </a:p>
          <a:p>
            <a:r>
              <a:rPr lang="en-GB" sz="2800" dirty="0" smtClean="0"/>
              <a:t>Suggest SWGfL attend NDLC event to discuss future requirements</a:t>
            </a:r>
            <a:endParaRPr lang="en-GB" sz="2800" dirty="0"/>
          </a:p>
        </p:txBody>
      </p:sp>
    </p:spTree>
    <p:extLst>
      <p:ext uri="{BB962C8B-B14F-4D97-AF65-F5344CB8AC3E}">
        <p14:creationId xmlns:p14="http://schemas.microsoft.com/office/powerpoint/2010/main" val="3337421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8640" y="320039"/>
            <a:ext cx="3891915" cy="3966211"/>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20415" y="2743199"/>
            <a:ext cx="3695167" cy="3914776"/>
          </a:xfrm>
          <a:prstGeom prst="rect">
            <a:avLst/>
          </a:prstGeom>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13951" y="200023"/>
            <a:ext cx="2308093" cy="2543176"/>
          </a:xfrm>
          <a:prstGeom prst="rect">
            <a:avLst/>
          </a:prstGeom>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390938" y="4346256"/>
            <a:ext cx="2207318" cy="2434590"/>
          </a:xfrm>
          <a:prstGeom prst="rect">
            <a:avLst/>
          </a:prstGeom>
        </p:spPr>
      </p:pic>
    </p:spTree>
    <p:extLst>
      <p:ext uri="{BB962C8B-B14F-4D97-AF65-F5344CB8AC3E}">
        <p14:creationId xmlns:p14="http://schemas.microsoft.com/office/powerpoint/2010/main" val="42093679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19" y="188641"/>
            <a:ext cx="4997389" cy="1296143"/>
          </a:xfrm>
        </p:spPr>
        <p:txBody>
          <a:bodyPr>
            <a:normAutofit fontScale="90000"/>
          </a:bodyPr>
          <a:lstStyle/>
          <a:p>
            <a:pPr algn="l"/>
            <a:r>
              <a:rPr lang="en-GB" sz="5400" b="1" dirty="0" smtClean="0"/>
              <a:t>HwbMeets 15/16</a:t>
            </a:r>
            <a:endParaRPr lang="en-GB" sz="5400" b="1" dirty="0"/>
          </a:p>
        </p:txBody>
      </p:sp>
      <p:sp>
        <p:nvSpPr>
          <p:cNvPr id="3" name="Subtitle 2"/>
          <p:cNvSpPr>
            <a:spLocks noGrp="1"/>
          </p:cNvSpPr>
          <p:nvPr>
            <p:ph type="subTitle" idx="1"/>
          </p:nvPr>
        </p:nvSpPr>
        <p:spPr>
          <a:xfrm>
            <a:off x="395536" y="1412776"/>
            <a:ext cx="4752528" cy="5256584"/>
          </a:xfrm>
        </p:spPr>
        <p:txBody>
          <a:bodyPr>
            <a:noAutofit/>
          </a:bodyPr>
          <a:lstStyle/>
          <a:p>
            <a:pPr marL="285750" indent="-285750" algn="l">
              <a:buFont typeface="Arial" panose="020B0604020202020204" pitchFamily="34" charset="0"/>
              <a:buChar char="•"/>
            </a:pPr>
            <a:r>
              <a:rPr lang="en-GB" sz="1800" dirty="0" smtClean="0">
                <a:solidFill>
                  <a:schemeClr val="tx1"/>
                </a:solidFill>
              </a:rPr>
              <a:t>29/09/15 – </a:t>
            </a:r>
            <a:r>
              <a:rPr lang="en-GB" sz="1800" b="1" dirty="0" smtClean="0">
                <a:solidFill>
                  <a:schemeClr val="tx1"/>
                </a:solidFill>
              </a:rPr>
              <a:t>Newport</a:t>
            </a:r>
          </a:p>
          <a:p>
            <a:pPr algn="l"/>
            <a:r>
              <a:rPr lang="en-GB" sz="1800" dirty="0" smtClean="0">
                <a:solidFill>
                  <a:schemeClr val="tx1"/>
                </a:solidFill>
              </a:rPr>
              <a:t>	</a:t>
            </a:r>
            <a:r>
              <a:rPr lang="en-GB" sz="1800" i="1" dirty="0" err="1" smtClean="0">
                <a:solidFill>
                  <a:schemeClr val="tx1"/>
                </a:solidFill>
              </a:rPr>
              <a:t>Lysaght</a:t>
            </a:r>
            <a:r>
              <a:rPr lang="en-GB" sz="1800" i="1" dirty="0" smtClean="0">
                <a:solidFill>
                  <a:schemeClr val="tx1"/>
                </a:solidFill>
              </a:rPr>
              <a:t> Institute</a:t>
            </a:r>
          </a:p>
          <a:p>
            <a:pPr marL="285750" indent="-285750" algn="l">
              <a:buFont typeface="Arial" panose="020B0604020202020204" pitchFamily="34" charset="0"/>
              <a:buChar char="•"/>
            </a:pPr>
            <a:r>
              <a:rPr lang="en-GB" sz="1800" dirty="0" smtClean="0">
                <a:solidFill>
                  <a:schemeClr val="tx1"/>
                </a:solidFill>
              </a:rPr>
              <a:t>20/10/15 - </a:t>
            </a:r>
            <a:r>
              <a:rPr lang="en-GB" sz="1800" b="1" dirty="0" smtClean="0">
                <a:solidFill>
                  <a:schemeClr val="tx1"/>
                </a:solidFill>
              </a:rPr>
              <a:t>Llandudno</a:t>
            </a:r>
          </a:p>
          <a:p>
            <a:pPr algn="l"/>
            <a:r>
              <a:rPr lang="en-GB" sz="1800" dirty="0" smtClean="0">
                <a:solidFill>
                  <a:schemeClr val="tx1"/>
                </a:solidFill>
              </a:rPr>
              <a:t>	</a:t>
            </a:r>
            <a:r>
              <a:rPr lang="en-GB" sz="1800" i="1" dirty="0" err="1" smtClean="0">
                <a:solidFill>
                  <a:schemeClr val="tx1"/>
                </a:solidFill>
              </a:rPr>
              <a:t>Ysgol</a:t>
            </a:r>
            <a:r>
              <a:rPr lang="en-GB" sz="1800" i="1" dirty="0" smtClean="0">
                <a:solidFill>
                  <a:schemeClr val="tx1"/>
                </a:solidFill>
              </a:rPr>
              <a:t> John Bright</a:t>
            </a:r>
          </a:p>
          <a:p>
            <a:pPr marL="285750" indent="-285750" algn="l">
              <a:buFont typeface="Arial" panose="020B0604020202020204" pitchFamily="34" charset="0"/>
              <a:buChar char="•"/>
            </a:pPr>
            <a:r>
              <a:rPr lang="en-GB" sz="1800" dirty="0" smtClean="0">
                <a:solidFill>
                  <a:schemeClr val="tx1"/>
                </a:solidFill>
              </a:rPr>
              <a:t>24/11/15 - </a:t>
            </a:r>
            <a:r>
              <a:rPr lang="en-GB" sz="1800" b="1" dirty="0" smtClean="0">
                <a:solidFill>
                  <a:schemeClr val="tx1"/>
                </a:solidFill>
              </a:rPr>
              <a:t>Carmarthen</a:t>
            </a:r>
          </a:p>
          <a:p>
            <a:pPr algn="l"/>
            <a:r>
              <a:rPr lang="en-GB" sz="1800" dirty="0" smtClean="0">
                <a:solidFill>
                  <a:schemeClr val="tx1"/>
                </a:solidFill>
              </a:rPr>
              <a:t>	</a:t>
            </a:r>
            <a:r>
              <a:rPr lang="en-GB" sz="1800" i="1" dirty="0" smtClean="0">
                <a:solidFill>
                  <a:schemeClr val="tx1"/>
                </a:solidFill>
              </a:rPr>
              <a:t>Queen Elizabeth High School</a:t>
            </a:r>
          </a:p>
          <a:p>
            <a:pPr marL="285750" indent="-285750" algn="l">
              <a:buFont typeface="Arial" panose="020B0604020202020204" pitchFamily="34" charset="0"/>
              <a:buChar char="•"/>
            </a:pPr>
            <a:r>
              <a:rPr lang="en-GB" sz="1800" dirty="0" smtClean="0">
                <a:solidFill>
                  <a:schemeClr val="tx1"/>
                </a:solidFill>
              </a:rPr>
              <a:t>19/01/16 - </a:t>
            </a:r>
            <a:r>
              <a:rPr lang="en-GB" sz="1800" b="1" dirty="0" smtClean="0">
                <a:solidFill>
                  <a:schemeClr val="tx1"/>
                </a:solidFill>
              </a:rPr>
              <a:t>Pontypridd</a:t>
            </a:r>
          </a:p>
          <a:p>
            <a:pPr algn="l"/>
            <a:r>
              <a:rPr lang="en-GB" sz="1800" dirty="0" smtClean="0">
                <a:solidFill>
                  <a:schemeClr val="tx1"/>
                </a:solidFill>
              </a:rPr>
              <a:t>	</a:t>
            </a:r>
            <a:r>
              <a:rPr lang="en-GB" sz="1800" i="1" dirty="0" err="1" smtClean="0">
                <a:solidFill>
                  <a:schemeClr val="tx1"/>
                </a:solidFill>
              </a:rPr>
              <a:t>Porth</a:t>
            </a:r>
            <a:r>
              <a:rPr lang="en-GB" sz="1800" i="1" dirty="0" smtClean="0">
                <a:solidFill>
                  <a:schemeClr val="tx1"/>
                </a:solidFill>
              </a:rPr>
              <a:t> County Community School</a:t>
            </a:r>
          </a:p>
          <a:p>
            <a:pPr marL="285750" indent="-285750" algn="l">
              <a:buFont typeface="Arial" panose="020B0604020202020204" pitchFamily="34" charset="0"/>
              <a:buChar char="•"/>
            </a:pPr>
            <a:r>
              <a:rPr lang="en-GB" sz="1800" dirty="0" smtClean="0">
                <a:solidFill>
                  <a:schemeClr val="tx1"/>
                </a:solidFill>
              </a:rPr>
              <a:t>25/02/16 - </a:t>
            </a:r>
            <a:r>
              <a:rPr lang="en-GB" sz="1800" b="1" dirty="0" smtClean="0">
                <a:solidFill>
                  <a:schemeClr val="tx1"/>
                </a:solidFill>
              </a:rPr>
              <a:t>Caerphilly</a:t>
            </a:r>
          </a:p>
          <a:p>
            <a:pPr algn="l"/>
            <a:r>
              <a:rPr lang="en-GB" sz="1800" dirty="0" smtClean="0">
                <a:solidFill>
                  <a:schemeClr val="tx1"/>
                </a:solidFill>
              </a:rPr>
              <a:t>	</a:t>
            </a:r>
            <a:r>
              <a:rPr lang="en-GB" sz="1800" i="1" dirty="0" err="1" smtClean="0">
                <a:solidFill>
                  <a:schemeClr val="tx1"/>
                </a:solidFill>
              </a:rPr>
              <a:t>Phillipstown</a:t>
            </a:r>
            <a:r>
              <a:rPr lang="en-GB" sz="1800" i="1" dirty="0" smtClean="0">
                <a:solidFill>
                  <a:schemeClr val="tx1"/>
                </a:solidFill>
              </a:rPr>
              <a:t> Primary School</a:t>
            </a:r>
          </a:p>
          <a:p>
            <a:pPr marL="285750" indent="-285750" algn="l">
              <a:buFont typeface="Arial" panose="020B0604020202020204" pitchFamily="34" charset="0"/>
              <a:buChar char="•"/>
            </a:pPr>
            <a:r>
              <a:rPr lang="en-GB" sz="1800" dirty="0" smtClean="0">
                <a:solidFill>
                  <a:schemeClr val="tx1"/>
                </a:solidFill>
              </a:rPr>
              <a:t>17/03/16 - </a:t>
            </a:r>
            <a:r>
              <a:rPr lang="en-GB" sz="1800" b="1" dirty="0" smtClean="0">
                <a:solidFill>
                  <a:schemeClr val="tx1"/>
                </a:solidFill>
              </a:rPr>
              <a:t>Bangor</a:t>
            </a:r>
          </a:p>
          <a:p>
            <a:pPr algn="l"/>
            <a:r>
              <a:rPr lang="en-GB" sz="1800" dirty="0" smtClean="0">
                <a:solidFill>
                  <a:schemeClr val="tx1"/>
                </a:solidFill>
              </a:rPr>
              <a:t>	</a:t>
            </a:r>
            <a:r>
              <a:rPr lang="en-GB" sz="1800" i="1" dirty="0" smtClean="0">
                <a:solidFill>
                  <a:schemeClr val="tx1"/>
                </a:solidFill>
              </a:rPr>
              <a:t>Ty </a:t>
            </a:r>
            <a:r>
              <a:rPr lang="en-GB" sz="1800" i="1" dirty="0" err="1" smtClean="0">
                <a:solidFill>
                  <a:schemeClr val="tx1"/>
                </a:solidFill>
              </a:rPr>
              <a:t>Menai</a:t>
            </a:r>
            <a:endParaRPr lang="en-GB" sz="1800" i="1" dirty="0" smtClean="0">
              <a:solidFill>
                <a:schemeClr val="tx1"/>
              </a:solidFill>
            </a:endParaRPr>
          </a:p>
          <a:p>
            <a:pPr marL="285750" indent="-285750" algn="l">
              <a:buFont typeface="Arial" panose="020B0604020202020204" pitchFamily="34" charset="0"/>
              <a:buChar char="•"/>
            </a:pPr>
            <a:r>
              <a:rPr lang="en-GB" sz="1800" dirty="0" smtClean="0">
                <a:solidFill>
                  <a:schemeClr val="tx1"/>
                </a:solidFill>
              </a:rPr>
              <a:t>26/04/16 - </a:t>
            </a:r>
            <a:r>
              <a:rPr lang="en-GB" sz="1800" b="1" dirty="0" err="1" smtClean="0">
                <a:solidFill>
                  <a:schemeClr val="tx1"/>
                </a:solidFill>
              </a:rPr>
              <a:t>Builth</a:t>
            </a:r>
            <a:r>
              <a:rPr lang="en-GB" sz="1800" b="1" dirty="0" smtClean="0">
                <a:solidFill>
                  <a:schemeClr val="tx1"/>
                </a:solidFill>
              </a:rPr>
              <a:t> Wells</a:t>
            </a:r>
          </a:p>
          <a:p>
            <a:pPr algn="l"/>
            <a:r>
              <a:rPr lang="en-GB" sz="1800" dirty="0" smtClean="0">
                <a:solidFill>
                  <a:schemeClr val="tx1"/>
                </a:solidFill>
              </a:rPr>
              <a:t>	</a:t>
            </a:r>
            <a:r>
              <a:rPr lang="en-GB" sz="1800" i="1" dirty="0" err="1" smtClean="0">
                <a:solidFill>
                  <a:schemeClr val="tx1"/>
                </a:solidFill>
              </a:rPr>
              <a:t>Builth</a:t>
            </a:r>
            <a:r>
              <a:rPr lang="en-GB" sz="1800" i="1" dirty="0" smtClean="0">
                <a:solidFill>
                  <a:schemeClr val="tx1"/>
                </a:solidFill>
              </a:rPr>
              <a:t> Wells High School</a:t>
            </a:r>
          </a:p>
          <a:p>
            <a:pPr marL="285750" indent="-285750" algn="l">
              <a:buFont typeface="Arial" panose="020B0604020202020204" pitchFamily="34" charset="0"/>
              <a:buChar char="•"/>
            </a:pPr>
            <a:r>
              <a:rPr lang="en-GB" sz="1800" dirty="0" smtClean="0">
                <a:solidFill>
                  <a:schemeClr val="tx1"/>
                </a:solidFill>
              </a:rPr>
              <a:t>17/05/16 - </a:t>
            </a:r>
            <a:r>
              <a:rPr lang="en-GB" sz="1800" b="1" dirty="0" smtClean="0">
                <a:solidFill>
                  <a:schemeClr val="tx1"/>
                </a:solidFill>
              </a:rPr>
              <a:t>Cardiff</a:t>
            </a:r>
          </a:p>
          <a:p>
            <a:pPr algn="l"/>
            <a:r>
              <a:rPr lang="en-GB" sz="1800" dirty="0" smtClean="0">
                <a:solidFill>
                  <a:schemeClr val="tx1"/>
                </a:solidFill>
              </a:rPr>
              <a:t>	</a:t>
            </a:r>
            <a:r>
              <a:rPr lang="en-GB" sz="1800" i="1" dirty="0" smtClean="0">
                <a:solidFill>
                  <a:schemeClr val="tx1"/>
                </a:solidFill>
              </a:rPr>
              <a:t>The Hollies School</a:t>
            </a:r>
            <a:endParaRPr lang="en-GB" sz="1800" i="1" dirty="0">
              <a:solidFill>
                <a:schemeClr val="tx1"/>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8909" y="1"/>
            <a:ext cx="3843317" cy="2708919"/>
          </a:xfrm>
          <a:prstGeom prst="rect">
            <a:avLst/>
          </a:prstGeom>
        </p:spPr>
      </p:pic>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28499" y="2636912"/>
            <a:ext cx="3928845" cy="1944216"/>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28500" y="4653136"/>
            <a:ext cx="3928844" cy="2076958"/>
          </a:xfrm>
          <a:prstGeom prst="rect">
            <a:avLst/>
          </a:prstGeom>
        </p:spPr>
      </p:pic>
    </p:spTree>
    <p:extLst>
      <p:ext uri="{BB962C8B-B14F-4D97-AF65-F5344CB8AC3E}">
        <p14:creationId xmlns:p14="http://schemas.microsoft.com/office/powerpoint/2010/main" val="12432888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t>  Computing workshops for secondary schools update</a:t>
            </a:r>
            <a:endParaRPr lang="en-GB" sz="36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64491" y="5301621"/>
            <a:ext cx="369570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475129" y="1587327"/>
            <a:ext cx="8229600" cy="3616685"/>
          </a:xfrm>
          <a:prstGeom prst="rect">
            <a:avLst/>
          </a:prstGeom>
        </p:spPr>
        <p:txBody>
          <a:bodyPr vert="horz"/>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52"/>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52"/>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52"/>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52"/>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52"/>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52"/>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52"/>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52"/>
                <a:ea typeface="ＭＳ Ｐゴシック" charset="-128"/>
                <a:cs typeface="ＭＳ Ｐゴシック" charset="-128"/>
              </a:defRPr>
            </a:lvl9pPr>
          </a:lstStyle>
          <a:p>
            <a:pPr algn="l"/>
            <a:r>
              <a:rPr lang="en-GB" sz="3200" kern="0" dirty="0" smtClean="0"/>
              <a:t>Local </a:t>
            </a:r>
            <a:r>
              <a:rPr lang="en-GB" sz="3200" kern="0" dirty="0"/>
              <a:t>w</a:t>
            </a:r>
            <a:r>
              <a:rPr lang="en-GB" sz="3200" kern="0" dirty="0" smtClean="0"/>
              <a:t>orkshops delivered for Python, LEGO, Scratch, Raspberry Pi</a:t>
            </a:r>
            <a:r>
              <a:rPr lang="en-GB" sz="3200" kern="0" dirty="0"/>
              <a:t> </a:t>
            </a:r>
            <a:r>
              <a:rPr lang="en-GB" sz="3200" kern="0" dirty="0" smtClean="0"/>
              <a:t>and Java</a:t>
            </a:r>
          </a:p>
          <a:p>
            <a:pPr marL="457200" indent="-457200" algn="l">
              <a:buFont typeface="Arial" panose="020B0604020202020204" pitchFamily="34" charset="0"/>
              <a:buChar char="•"/>
            </a:pPr>
            <a:endParaRPr lang="en-GB" sz="3200" kern="0" dirty="0" smtClean="0"/>
          </a:p>
          <a:p>
            <a:pPr marL="457200" indent="-457200" algn="l">
              <a:buFont typeface="Arial" panose="020B0604020202020204" pitchFamily="34" charset="0"/>
              <a:buChar char="•"/>
            </a:pPr>
            <a:r>
              <a:rPr lang="en-GB" sz="3200" kern="0" dirty="0" smtClean="0"/>
              <a:t>Schools engaged – 142</a:t>
            </a:r>
          </a:p>
          <a:p>
            <a:pPr marL="457200" indent="-457200" algn="l">
              <a:buFont typeface="Arial" panose="020B0604020202020204" pitchFamily="34" charset="0"/>
              <a:buChar char="•"/>
            </a:pPr>
            <a:r>
              <a:rPr lang="en-GB" sz="3200" kern="0" dirty="0" smtClean="0"/>
              <a:t>Teacher attendees – 234</a:t>
            </a:r>
          </a:p>
          <a:p>
            <a:pPr marL="457200" indent="-457200" algn="l">
              <a:buFont typeface="Arial" panose="020B0604020202020204" pitchFamily="34" charset="0"/>
              <a:buChar char="•"/>
            </a:pPr>
            <a:r>
              <a:rPr lang="en-GB" sz="3200" kern="0" dirty="0" smtClean="0"/>
              <a:t>Learner attendees – 5891</a:t>
            </a:r>
          </a:p>
          <a:p>
            <a:pPr marL="571500" indent="-571500" algn="l">
              <a:buFont typeface="Arial" panose="020B0604020202020204" pitchFamily="34" charset="0"/>
              <a:buChar char="•"/>
            </a:pPr>
            <a:endParaRPr lang="en-GB" sz="3200" kern="0" dirty="0"/>
          </a:p>
        </p:txBody>
      </p:sp>
    </p:spTree>
    <p:extLst>
      <p:ext uri="{BB962C8B-B14F-4D97-AF65-F5344CB8AC3E}">
        <p14:creationId xmlns:p14="http://schemas.microsoft.com/office/powerpoint/2010/main" val="31799131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Hwb?</a:t>
            </a:r>
            <a:endParaRPr lang="en-GB" dirty="0"/>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153" y="2090739"/>
            <a:ext cx="8024648" cy="2308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bwMode="auto">
          <a:xfrm>
            <a:off x="5312978" y="1844566"/>
            <a:ext cx="3373823" cy="882868"/>
          </a:xfrm>
          <a:prstGeom prst="ellipse">
            <a:avLst/>
          </a:prstGeom>
          <a:solidFill>
            <a:schemeClr val="accent1">
              <a:alpha val="49000"/>
            </a:schemeClr>
          </a:solidFill>
          <a:ln w="9525" cap="flat" cmpd="sng" algn="ctr">
            <a:solidFill>
              <a:schemeClr val="tx1"/>
            </a:solidFill>
            <a:prstDash val="solid"/>
            <a:round/>
            <a:headEnd type="none" w="med" len="med"/>
            <a:tailEnd type="none" w="med" len="med"/>
          </a:ln>
          <a:effectLst>
            <a:glow rad="139700">
              <a:schemeClr val="accent2">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52"/>
              <a:ea typeface="ＭＳ Ｐゴシック" charset="-128"/>
              <a:cs typeface="ＭＳ Ｐゴシック" charset="-128"/>
            </a:endParaRPr>
          </a:p>
        </p:txBody>
      </p:sp>
    </p:spTree>
    <p:extLst>
      <p:ext uri="{BB962C8B-B14F-4D97-AF65-F5344CB8AC3E}">
        <p14:creationId xmlns:p14="http://schemas.microsoft.com/office/powerpoint/2010/main" val="25467988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4" descr="transparent_bi_30m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6000" y="304800"/>
            <a:ext cx="1431925"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13"/>
          <p:cNvSpPr txBox="1">
            <a:spLocks noChangeArrowheads="1"/>
          </p:cNvSpPr>
          <p:nvPr/>
        </p:nvSpPr>
        <p:spPr bwMode="auto">
          <a:xfrm>
            <a:off x="7164388" y="2492375"/>
            <a:ext cx="19796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altLang="en-US" sz="1300" dirty="0">
                <a:solidFill>
                  <a:schemeClr val="bg1"/>
                </a:solidFill>
                <a:cs typeface="Arial" charset="0"/>
              </a:rPr>
              <a:t>www.cymru.gov.uk</a:t>
            </a:r>
          </a:p>
        </p:txBody>
      </p:sp>
      <p:sp>
        <p:nvSpPr>
          <p:cNvPr id="29700" name="TextBox 15"/>
          <p:cNvSpPr txBox="1">
            <a:spLocks noChangeArrowheads="1"/>
          </p:cNvSpPr>
          <p:nvPr/>
        </p:nvSpPr>
        <p:spPr bwMode="auto">
          <a:xfrm>
            <a:off x="955127" y="2013531"/>
            <a:ext cx="55964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GB" altLang="en-US" sz="3600" b="1" dirty="0" smtClean="0">
                <a:cs typeface="Arial" charset="0"/>
              </a:rPr>
              <a:t>Digital Learning Division</a:t>
            </a:r>
            <a:endParaRPr lang="en-GB" altLang="en-US" sz="3600" dirty="0" smtClean="0">
              <a:cs typeface="Arial" charset="0"/>
            </a:endParaRPr>
          </a:p>
          <a:p>
            <a:pPr eaLnBrk="1" hangingPunct="1"/>
            <a:endParaRPr lang="en-GB" altLang="en-US" sz="3600" dirty="0" smtClean="0">
              <a:solidFill>
                <a:srgbClr val="C00000"/>
              </a:solidFill>
              <a:cs typeface="Arial" charset="0"/>
            </a:endParaRPr>
          </a:p>
          <a:p>
            <a:pPr eaLnBrk="1" hangingPunct="1"/>
            <a:r>
              <a:rPr lang="en-GB" altLang="en-US" sz="3600" dirty="0" smtClean="0">
                <a:cs typeface="Arial" charset="0"/>
              </a:rPr>
              <a:t>hwb@wales.gsi.gov.uk</a:t>
            </a:r>
          </a:p>
          <a:p>
            <a:pPr eaLnBrk="1" hangingPunct="1"/>
            <a:endParaRPr lang="en-GB" altLang="en-US" sz="3600" dirty="0" smtClean="0">
              <a:cs typeface="Arial" charset="0"/>
            </a:endParaRPr>
          </a:p>
          <a:p>
            <a:pPr eaLnBrk="1" hangingPunct="1"/>
            <a:r>
              <a:rPr lang="en-GB" altLang="en-US" sz="3600" dirty="0" smtClean="0">
                <a:cs typeface="Arial" charset="0"/>
              </a:rPr>
              <a:t>#hwbdysgu</a:t>
            </a:r>
          </a:p>
          <a:p>
            <a:pPr eaLnBrk="1" hangingPunct="1"/>
            <a:endParaRPr lang="en-GB" altLang="en-US" sz="2800" dirty="0">
              <a:cs typeface="Arial" charset="0"/>
            </a:endParaRPr>
          </a:p>
        </p:txBody>
      </p:sp>
      <p:pic>
        <p:nvPicPr>
          <p:cNvPr id="29701"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61200" y="0"/>
            <a:ext cx="20828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type="body" idx="1"/>
          </p:nvPr>
        </p:nvSpPr>
        <p:spPr bwMode="auto">
          <a:xfrm>
            <a:off x="1097281" y="448886"/>
            <a:ext cx="6982690" cy="4416707"/>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eaLnBrk="1" hangingPunct="1">
              <a:spcBef>
                <a:spcPct val="0"/>
              </a:spcBef>
              <a:buFontTx/>
              <a:buNone/>
            </a:pPr>
            <a:r>
              <a:rPr lang="en-GB" altLang="en-US" b="1" kern="1200" dirty="0">
                <a:latin typeface="Arial" pitchFamily="34" charset="0"/>
                <a:ea typeface="ＭＳ Ｐゴシック" pitchFamily="34" charset="-128"/>
                <a:cs typeface="Arial" pitchFamily="34" charset="0"/>
              </a:rPr>
              <a:t>Outcomes</a:t>
            </a:r>
          </a:p>
          <a:p>
            <a:pPr marL="0" indent="0">
              <a:buFontTx/>
              <a:buNone/>
            </a:pPr>
            <a:endParaRPr lang="en-GB" altLang="en-US" sz="2000" b="1" dirty="0" smtClean="0">
              <a:cs typeface="Arial" pitchFamily="34" charset="0"/>
            </a:endParaRPr>
          </a:p>
          <a:p>
            <a:pPr marL="0" indent="0"/>
            <a:r>
              <a:rPr lang="en-GB" altLang="en-US" sz="2800" dirty="0" smtClean="0">
                <a:cs typeface="Arial" pitchFamily="34" charset="0"/>
              </a:rPr>
              <a:t>  </a:t>
            </a:r>
            <a:r>
              <a:rPr lang="en-GB" altLang="en-US" dirty="0" smtClean="0">
                <a:cs typeface="Arial" pitchFamily="34" charset="0"/>
              </a:rPr>
              <a:t>Increased learner attainment</a:t>
            </a:r>
          </a:p>
          <a:p>
            <a:pPr marL="0" indent="0">
              <a:buNone/>
            </a:pPr>
            <a:endParaRPr lang="en-GB" altLang="en-US" sz="2000" dirty="0" smtClean="0">
              <a:cs typeface="Arial" pitchFamily="34" charset="0"/>
            </a:endParaRPr>
          </a:p>
          <a:p>
            <a:r>
              <a:rPr lang="en-GB" altLang="en-US" dirty="0" smtClean="0">
                <a:cs typeface="Arial" pitchFamily="34" charset="0"/>
              </a:rPr>
              <a:t>Improvements in the use of digital technology</a:t>
            </a:r>
          </a:p>
          <a:p>
            <a:pPr marL="0" indent="0">
              <a:buNone/>
            </a:pPr>
            <a:endParaRPr lang="en-GB" altLang="en-US" sz="2000" dirty="0" smtClean="0">
              <a:cs typeface="Arial" pitchFamily="34" charset="0"/>
            </a:endParaRPr>
          </a:p>
          <a:p>
            <a:pPr marL="0" indent="0"/>
            <a:r>
              <a:rPr lang="en-GB" altLang="en-US" dirty="0" smtClean="0">
                <a:cs typeface="Arial" pitchFamily="34" charset="0"/>
              </a:rPr>
              <a:t>  Financial benefits </a:t>
            </a:r>
          </a:p>
          <a:p>
            <a:pPr marL="0" indent="0">
              <a:buNone/>
            </a:pPr>
            <a:endParaRPr lang="en-GB" altLang="en-US" sz="2000" dirty="0" smtClean="0">
              <a:cs typeface="Arial" pitchFamily="34" charset="0"/>
            </a:endParaRPr>
          </a:p>
          <a:p>
            <a:pPr marL="0" indent="0"/>
            <a:r>
              <a:rPr lang="en-GB" altLang="en-US" dirty="0" smtClean="0">
                <a:cs typeface="Arial" pitchFamily="34" charset="0"/>
              </a:rPr>
              <a:t>  Unified, consistent approach</a:t>
            </a:r>
          </a:p>
          <a:p>
            <a:pPr marL="0" indent="0">
              <a:buNone/>
            </a:pPr>
            <a:endParaRPr lang="en-GB" altLang="en-US" sz="2000" dirty="0" smtClean="0">
              <a:cs typeface="Arial" pitchFamily="34" charset="0"/>
            </a:endParaRPr>
          </a:p>
          <a:p>
            <a:pPr marL="0" indent="0"/>
            <a:r>
              <a:rPr lang="en-GB" altLang="en-US" dirty="0" smtClean="0">
                <a:cs typeface="Arial" pitchFamily="34" charset="0"/>
              </a:rPr>
              <a:t>  Greater collaboration at all levels</a:t>
            </a:r>
          </a:p>
          <a:p>
            <a:pPr marL="0" indent="0">
              <a:buFontTx/>
              <a:buNone/>
            </a:pPr>
            <a:endParaRPr lang="en-GB" altLang="en-US" dirty="0" smtClean="0">
              <a:cs typeface="Arial" pitchFamily="34" charset="0"/>
            </a:endParaRPr>
          </a:p>
          <a:p>
            <a:pPr marL="0" indent="0"/>
            <a:endParaRPr lang="en-GB" altLang="en-US" dirty="0" smtClean="0">
              <a:cs typeface="Arial" pitchFamily="34" charset="0"/>
            </a:endParaRPr>
          </a:p>
          <a:p>
            <a:pPr marL="0" indent="0">
              <a:buFontTx/>
              <a:buNone/>
            </a:pPr>
            <a:endParaRPr lang="en-GB" altLang="en-US" dirty="0" smtClean="0">
              <a:cs typeface="Arial" pitchFamily="34" charset="0"/>
            </a:endParaRPr>
          </a:p>
          <a:p>
            <a:pPr marL="0" indent="0"/>
            <a:endParaRPr lang="en-GB" altLang="en-US" dirty="0" smtClean="0">
              <a:cs typeface="Arial" pitchFamily="34" charset="0"/>
            </a:endParaRPr>
          </a:p>
        </p:txBody>
      </p:sp>
    </p:spTree>
    <p:extLst>
      <p:ext uri="{BB962C8B-B14F-4D97-AF65-F5344CB8AC3E}">
        <p14:creationId xmlns:p14="http://schemas.microsoft.com/office/powerpoint/2010/main" val="787590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66015" y="16789"/>
            <a:ext cx="3277985" cy="6858000"/>
          </a:xfrm>
          <a:prstGeom prst="rect">
            <a:avLst/>
          </a:prstGeom>
        </p:spPr>
      </p:pic>
      <p:graphicFrame>
        <p:nvGraphicFramePr>
          <p:cNvPr id="2" name="Diagram 1"/>
          <p:cNvGraphicFramePr/>
          <p:nvPr>
            <p:extLst>
              <p:ext uri="{D42A27DB-BD31-4B8C-83A1-F6EECF244321}">
                <p14:modId xmlns:p14="http://schemas.microsoft.com/office/powerpoint/2010/main" val="1066416432"/>
              </p:ext>
            </p:extLst>
          </p:nvPr>
        </p:nvGraphicFramePr>
        <p:xfrm>
          <a:off x="-110837" y="315884"/>
          <a:ext cx="6384175" cy="57468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5063488" y="459971"/>
            <a:ext cx="2986715" cy="830997"/>
          </a:xfrm>
          <a:prstGeom prst="rect">
            <a:avLst/>
          </a:prstGeom>
          <a:noFill/>
        </p:spPr>
        <p:txBody>
          <a:bodyPr wrap="none" rtlCol="0">
            <a:spAutoFit/>
          </a:bodyPr>
          <a:lstStyle/>
          <a:p>
            <a:r>
              <a:rPr lang="en-GB" b="1" dirty="0" smtClean="0"/>
              <a:t>LiDW Connectivity </a:t>
            </a:r>
          </a:p>
          <a:p>
            <a:r>
              <a:rPr lang="en-GB" b="1" dirty="0" smtClean="0"/>
              <a:t>Grant update</a:t>
            </a:r>
            <a:endParaRPr lang="en-GB" b="1" dirty="0"/>
          </a:p>
        </p:txBody>
      </p:sp>
    </p:spTree>
    <p:extLst>
      <p:ext uri="{BB962C8B-B14F-4D97-AF65-F5344CB8AC3E}">
        <p14:creationId xmlns:p14="http://schemas.microsoft.com/office/powerpoint/2010/main" val="786606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3048"/>
            <a:ext cx="8229600" cy="1143000"/>
          </a:xfrm>
        </p:spPr>
        <p:txBody>
          <a:bodyPr/>
          <a:lstStyle/>
          <a:p>
            <a:r>
              <a:rPr lang="en-GB" dirty="0" smtClean="0">
                <a:hlinkClick r:id="rId2" action="ppaction://hlinkfile"/>
              </a:rPr>
              <a:t>Hwb</a:t>
            </a:r>
            <a:endParaRPr lang="en-GB" dirty="0"/>
          </a:p>
        </p:txBody>
      </p:sp>
    </p:spTree>
    <p:extLst>
      <p:ext uri="{BB962C8B-B14F-4D97-AF65-F5344CB8AC3E}">
        <p14:creationId xmlns:p14="http://schemas.microsoft.com/office/powerpoint/2010/main" val="1056583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8298" y="17198"/>
            <a:ext cx="2774734" cy="461665"/>
          </a:xfrm>
          <a:prstGeom prst="rect">
            <a:avLst/>
          </a:prstGeom>
          <a:noFill/>
        </p:spPr>
        <p:txBody>
          <a:bodyPr wrap="none" rtlCol="0">
            <a:spAutoFit/>
          </a:bodyPr>
          <a:lstStyle/>
          <a:p>
            <a:r>
              <a:rPr lang="en-GB" b="1" dirty="0" smtClean="0"/>
              <a:t>hwb.wales.gov.uk</a:t>
            </a:r>
            <a:endParaRPr lang="en-GB" b="1" dirty="0"/>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18897" y="557688"/>
            <a:ext cx="6243143" cy="6123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9059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4550" y="1484042"/>
            <a:ext cx="4531123" cy="830997"/>
          </a:xfrm>
          <a:prstGeom prst="rect">
            <a:avLst/>
          </a:prstGeom>
          <a:noFill/>
        </p:spPr>
        <p:txBody>
          <a:bodyPr wrap="square" rtlCol="0">
            <a:spAutoFit/>
          </a:bodyPr>
          <a:lstStyle/>
          <a:p>
            <a:r>
              <a:rPr lang="en-GB" b="1" dirty="0" smtClean="0"/>
              <a:t>Hwb Statistics</a:t>
            </a:r>
            <a:br>
              <a:rPr lang="en-GB" b="1" dirty="0" smtClean="0"/>
            </a:br>
            <a:r>
              <a:rPr lang="en-GB" dirty="0" smtClean="0"/>
              <a:t>60,761 accounts active</a:t>
            </a:r>
          </a:p>
        </p:txBody>
      </p:sp>
      <p:graphicFrame>
        <p:nvGraphicFramePr>
          <p:cNvPr id="5" name="Table 4"/>
          <p:cNvGraphicFramePr>
            <a:graphicFrameLocks noGrp="1"/>
          </p:cNvGraphicFramePr>
          <p:nvPr>
            <p:extLst>
              <p:ext uri="{D42A27DB-BD31-4B8C-83A1-F6EECF244321}">
                <p14:modId xmlns:p14="http://schemas.microsoft.com/office/powerpoint/2010/main" val="3812479518"/>
              </p:ext>
            </p:extLst>
          </p:nvPr>
        </p:nvGraphicFramePr>
        <p:xfrm>
          <a:off x="592366" y="2680162"/>
          <a:ext cx="7718585" cy="2909790"/>
        </p:xfrm>
        <a:graphic>
          <a:graphicData uri="http://schemas.openxmlformats.org/drawingml/2006/table">
            <a:tbl>
              <a:tblPr firstRow="1" bandRow="1">
                <a:tableStyleId>{37CE84F3-28C3-443E-9E96-99CF82512B78}</a:tableStyleId>
              </a:tblPr>
              <a:tblGrid>
                <a:gridCol w="1543717">
                  <a:extLst>
                    <a:ext uri="{9D8B030D-6E8A-4147-A177-3AD203B41FA5}">
                      <a16:colId xmlns="" xmlns:a16="http://schemas.microsoft.com/office/drawing/2014/main" val="20000"/>
                    </a:ext>
                  </a:extLst>
                </a:gridCol>
                <a:gridCol w="1543717">
                  <a:extLst>
                    <a:ext uri="{9D8B030D-6E8A-4147-A177-3AD203B41FA5}">
                      <a16:colId xmlns="" xmlns:a16="http://schemas.microsoft.com/office/drawing/2014/main" val="20001"/>
                    </a:ext>
                  </a:extLst>
                </a:gridCol>
                <a:gridCol w="1543717">
                  <a:extLst>
                    <a:ext uri="{9D8B030D-6E8A-4147-A177-3AD203B41FA5}">
                      <a16:colId xmlns="" xmlns:a16="http://schemas.microsoft.com/office/drawing/2014/main" val="20002"/>
                    </a:ext>
                  </a:extLst>
                </a:gridCol>
                <a:gridCol w="1543717">
                  <a:extLst>
                    <a:ext uri="{9D8B030D-6E8A-4147-A177-3AD203B41FA5}">
                      <a16:colId xmlns="" xmlns:a16="http://schemas.microsoft.com/office/drawing/2014/main" val="20003"/>
                    </a:ext>
                  </a:extLst>
                </a:gridCol>
                <a:gridCol w="1543717">
                  <a:extLst>
                    <a:ext uri="{9D8B030D-6E8A-4147-A177-3AD203B41FA5}">
                      <a16:colId xmlns="" xmlns:a16="http://schemas.microsoft.com/office/drawing/2014/main" val="20004"/>
                    </a:ext>
                  </a:extLst>
                </a:gridCol>
              </a:tblGrid>
              <a:tr h="484965">
                <a:tc>
                  <a:txBody>
                    <a:bodyPr/>
                    <a:lstStyle/>
                    <a:p>
                      <a:pPr algn="ctr"/>
                      <a:r>
                        <a:rPr lang="en-GB" baseline="0" dirty="0" smtClean="0"/>
                        <a:t>Month</a:t>
                      </a:r>
                      <a:endParaRPr lang="en-GB" baseline="0" dirty="0">
                        <a:solidFill>
                          <a:schemeClr val="tx1"/>
                        </a:solidFill>
                      </a:endParaRPr>
                    </a:p>
                  </a:txBody>
                  <a:tcPr/>
                </a:tc>
                <a:tc>
                  <a:txBody>
                    <a:bodyPr/>
                    <a:lstStyle/>
                    <a:p>
                      <a:pPr algn="ctr"/>
                      <a:r>
                        <a:rPr lang="en-GB" baseline="0" dirty="0" smtClean="0"/>
                        <a:t>Page Views</a:t>
                      </a:r>
                      <a:endParaRPr lang="en-GB" baseline="0" dirty="0">
                        <a:solidFill>
                          <a:schemeClr val="tx1"/>
                        </a:solidFill>
                      </a:endParaRPr>
                    </a:p>
                  </a:txBody>
                  <a:tcPr/>
                </a:tc>
                <a:tc>
                  <a:txBody>
                    <a:bodyPr/>
                    <a:lstStyle/>
                    <a:p>
                      <a:pPr algn="ctr"/>
                      <a:r>
                        <a:rPr lang="en-GB" baseline="0" dirty="0" smtClean="0"/>
                        <a:t>Searches</a:t>
                      </a:r>
                      <a:endParaRPr lang="en-GB" baseline="0" dirty="0">
                        <a:solidFill>
                          <a:schemeClr val="tx1"/>
                        </a:solidFill>
                      </a:endParaRPr>
                    </a:p>
                  </a:txBody>
                  <a:tcPr/>
                </a:tc>
                <a:tc>
                  <a:txBody>
                    <a:bodyPr/>
                    <a:lstStyle/>
                    <a:p>
                      <a:pPr algn="ctr"/>
                      <a:r>
                        <a:rPr lang="en-GB" baseline="0" dirty="0" smtClean="0"/>
                        <a:t>Logins</a:t>
                      </a:r>
                      <a:endParaRPr lang="en-GB" baseline="0" dirty="0">
                        <a:solidFill>
                          <a:schemeClr val="tx1"/>
                        </a:solidFill>
                      </a:endParaRPr>
                    </a:p>
                  </a:txBody>
                  <a:tcPr/>
                </a:tc>
                <a:tc>
                  <a:txBody>
                    <a:bodyPr/>
                    <a:lstStyle/>
                    <a:p>
                      <a:pPr algn="ctr"/>
                      <a:r>
                        <a:rPr lang="en-GB" baseline="0" dirty="0" smtClean="0"/>
                        <a:t>Resources</a:t>
                      </a:r>
                      <a:endParaRPr lang="en-GB" baseline="0" dirty="0">
                        <a:solidFill>
                          <a:schemeClr val="tx1"/>
                        </a:solidFill>
                      </a:endParaRPr>
                    </a:p>
                  </a:txBody>
                  <a:tcPr/>
                </a:tc>
                <a:extLst>
                  <a:ext uri="{0D108BD9-81ED-4DB2-BD59-A6C34878D82A}">
                    <a16:rowId xmlns="" xmlns:a16="http://schemas.microsoft.com/office/drawing/2014/main" val="10000"/>
                  </a:ext>
                </a:extLst>
              </a:tr>
              <a:tr h="484965">
                <a:tc>
                  <a:txBody>
                    <a:bodyPr/>
                    <a:lstStyle/>
                    <a:p>
                      <a:pPr algn="ctr"/>
                      <a:r>
                        <a:rPr lang="en-GB" dirty="0" smtClean="0"/>
                        <a:t>April</a:t>
                      </a:r>
                      <a:endParaRPr lang="en-GB" dirty="0"/>
                    </a:p>
                  </a:txBody>
                  <a:tcPr/>
                </a:tc>
                <a:tc>
                  <a:txBody>
                    <a:bodyPr/>
                    <a:lstStyle/>
                    <a:p>
                      <a:pPr algn="ctr"/>
                      <a:r>
                        <a:rPr lang="en-GB" dirty="0" smtClean="0"/>
                        <a:t>628,205</a:t>
                      </a:r>
                      <a:endParaRPr lang="en-GB" dirty="0"/>
                    </a:p>
                  </a:txBody>
                  <a:tcPr/>
                </a:tc>
                <a:tc>
                  <a:txBody>
                    <a:bodyPr/>
                    <a:lstStyle/>
                    <a:p>
                      <a:pPr algn="ctr"/>
                      <a:r>
                        <a:rPr lang="en-GB" dirty="0" smtClean="0"/>
                        <a:t>43,800</a:t>
                      </a:r>
                      <a:endParaRPr lang="en-GB" dirty="0"/>
                    </a:p>
                  </a:txBody>
                  <a:tcPr/>
                </a:tc>
                <a:tc>
                  <a:txBody>
                    <a:bodyPr/>
                    <a:lstStyle/>
                    <a:p>
                      <a:pPr algn="ctr"/>
                      <a:r>
                        <a:rPr lang="en-GB" dirty="0" smtClean="0"/>
                        <a:t>64,500</a:t>
                      </a:r>
                      <a:endParaRPr lang="en-GB" dirty="0"/>
                    </a:p>
                  </a:txBody>
                  <a:tcPr/>
                </a:tc>
                <a:tc>
                  <a:txBody>
                    <a:bodyPr/>
                    <a:lstStyle/>
                    <a:p>
                      <a:pPr algn="ctr"/>
                      <a:r>
                        <a:rPr lang="en-GB" dirty="0" smtClean="0"/>
                        <a:t>43,226</a:t>
                      </a:r>
                      <a:endParaRPr lang="en-GB" dirty="0"/>
                    </a:p>
                  </a:txBody>
                  <a:tcPr/>
                </a:tc>
                <a:extLst>
                  <a:ext uri="{0D108BD9-81ED-4DB2-BD59-A6C34878D82A}">
                    <a16:rowId xmlns="" xmlns:a16="http://schemas.microsoft.com/office/drawing/2014/main" val="10001"/>
                  </a:ext>
                </a:extLst>
              </a:tr>
              <a:tr h="484965">
                <a:tc>
                  <a:txBody>
                    <a:bodyPr/>
                    <a:lstStyle/>
                    <a:p>
                      <a:pPr algn="ctr"/>
                      <a:r>
                        <a:rPr lang="en-GB" dirty="0" smtClean="0"/>
                        <a:t>May</a:t>
                      </a:r>
                      <a:endParaRPr lang="en-GB" dirty="0"/>
                    </a:p>
                  </a:txBody>
                  <a:tcPr/>
                </a:tc>
                <a:tc>
                  <a:txBody>
                    <a:bodyPr/>
                    <a:lstStyle/>
                    <a:p>
                      <a:pPr algn="ctr"/>
                      <a:r>
                        <a:rPr lang="en-GB" dirty="0" smtClean="0"/>
                        <a:t>757,963</a:t>
                      </a:r>
                      <a:endParaRPr lang="en-GB" dirty="0"/>
                    </a:p>
                  </a:txBody>
                  <a:tcPr/>
                </a:tc>
                <a:tc>
                  <a:txBody>
                    <a:bodyPr/>
                    <a:lstStyle/>
                    <a:p>
                      <a:pPr algn="ctr"/>
                      <a:r>
                        <a:rPr lang="en-GB" dirty="0" smtClean="0"/>
                        <a:t>44,000</a:t>
                      </a:r>
                      <a:endParaRPr lang="en-GB" dirty="0"/>
                    </a:p>
                  </a:txBody>
                  <a:tcPr/>
                </a:tc>
                <a:tc>
                  <a:txBody>
                    <a:bodyPr/>
                    <a:lstStyle/>
                    <a:p>
                      <a:pPr algn="ctr"/>
                      <a:r>
                        <a:rPr lang="en-GB" dirty="0" smtClean="0"/>
                        <a:t>78,800</a:t>
                      </a:r>
                      <a:endParaRPr lang="en-GB" dirty="0"/>
                    </a:p>
                  </a:txBody>
                  <a:tcPr/>
                </a:tc>
                <a:tc>
                  <a:txBody>
                    <a:bodyPr/>
                    <a:lstStyle/>
                    <a:p>
                      <a:pPr algn="ctr"/>
                      <a:r>
                        <a:rPr lang="en-GB" dirty="0" smtClean="0"/>
                        <a:t>80,303</a:t>
                      </a:r>
                      <a:endParaRPr lang="en-GB" dirty="0"/>
                    </a:p>
                  </a:txBody>
                  <a:tcPr/>
                </a:tc>
                <a:extLst>
                  <a:ext uri="{0D108BD9-81ED-4DB2-BD59-A6C34878D82A}">
                    <a16:rowId xmlns="" xmlns:a16="http://schemas.microsoft.com/office/drawing/2014/main" val="10002"/>
                  </a:ext>
                </a:extLst>
              </a:tr>
              <a:tr h="484965">
                <a:tc>
                  <a:txBody>
                    <a:bodyPr/>
                    <a:lstStyle/>
                    <a:p>
                      <a:pPr algn="ctr"/>
                      <a:r>
                        <a:rPr lang="en-GB" dirty="0" smtClean="0"/>
                        <a:t>June</a:t>
                      </a:r>
                    </a:p>
                  </a:txBody>
                  <a:tcPr/>
                </a:tc>
                <a:tc>
                  <a:txBody>
                    <a:bodyPr/>
                    <a:lstStyle/>
                    <a:p>
                      <a:pPr algn="ctr"/>
                      <a:r>
                        <a:rPr lang="en-GB" dirty="0" smtClean="0"/>
                        <a:t>929,907</a:t>
                      </a:r>
                      <a:endParaRPr lang="en-GB" dirty="0"/>
                    </a:p>
                  </a:txBody>
                  <a:tcPr/>
                </a:tc>
                <a:tc>
                  <a:txBody>
                    <a:bodyPr/>
                    <a:lstStyle/>
                    <a:p>
                      <a:pPr algn="ctr"/>
                      <a:r>
                        <a:rPr lang="en-GB" dirty="0" smtClean="0"/>
                        <a:t>48,600</a:t>
                      </a:r>
                      <a:endParaRPr lang="en-GB" dirty="0"/>
                    </a:p>
                  </a:txBody>
                  <a:tcPr/>
                </a:tc>
                <a:tc>
                  <a:txBody>
                    <a:bodyPr/>
                    <a:lstStyle/>
                    <a:p>
                      <a:pPr algn="ctr"/>
                      <a:r>
                        <a:rPr lang="en-GB" dirty="0" smtClean="0"/>
                        <a:t>107,000</a:t>
                      </a:r>
                      <a:endParaRPr lang="en-GB" dirty="0"/>
                    </a:p>
                  </a:txBody>
                  <a:tcPr/>
                </a:tc>
                <a:tc>
                  <a:txBody>
                    <a:bodyPr/>
                    <a:lstStyle/>
                    <a:p>
                      <a:pPr algn="ctr"/>
                      <a:r>
                        <a:rPr lang="en-GB" dirty="0" smtClean="0"/>
                        <a:t>91,172</a:t>
                      </a:r>
                      <a:endParaRPr lang="en-GB" dirty="0"/>
                    </a:p>
                  </a:txBody>
                  <a:tcPr/>
                </a:tc>
                <a:extLst>
                  <a:ext uri="{0D108BD9-81ED-4DB2-BD59-A6C34878D82A}">
                    <a16:rowId xmlns="" xmlns:a16="http://schemas.microsoft.com/office/drawing/2014/main" val="10003"/>
                  </a:ext>
                </a:extLst>
              </a:tr>
              <a:tr h="484965">
                <a:tc>
                  <a:txBody>
                    <a:bodyPr/>
                    <a:lstStyle/>
                    <a:p>
                      <a:pPr algn="ctr"/>
                      <a:r>
                        <a:rPr lang="en-GB" dirty="0" smtClean="0"/>
                        <a:t>July</a:t>
                      </a:r>
                    </a:p>
                  </a:txBody>
                  <a:tcPr/>
                </a:tc>
                <a:tc>
                  <a:txBody>
                    <a:bodyPr/>
                    <a:lstStyle/>
                    <a:p>
                      <a:pPr algn="ctr"/>
                      <a:r>
                        <a:rPr lang="en-GB" dirty="0" smtClean="0"/>
                        <a:t>442,425</a:t>
                      </a:r>
                      <a:endParaRPr lang="en-GB" dirty="0"/>
                    </a:p>
                  </a:txBody>
                  <a:tcPr/>
                </a:tc>
                <a:tc>
                  <a:txBody>
                    <a:bodyPr/>
                    <a:lstStyle/>
                    <a:p>
                      <a:pPr algn="ctr"/>
                      <a:r>
                        <a:rPr lang="en-GB" dirty="0" smtClean="0"/>
                        <a:t>21,000</a:t>
                      </a:r>
                      <a:endParaRPr lang="en-GB" dirty="0"/>
                    </a:p>
                  </a:txBody>
                  <a:tcPr/>
                </a:tc>
                <a:tc>
                  <a:txBody>
                    <a:bodyPr/>
                    <a:lstStyle/>
                    <a:p>
                      <a:pPr algn="ctr"/>
                      <a:r>
                        <a:rPr lang="en-GB" dirty="0" smtClean="0"/>
                        <a:t>52,500</a:t>
                      </a:r>
                      <a:endParaRPr lang="en-GB" dirty="0"/>
                    </a:p>
                  </a:txBody>
                  <a:tcPr/>
                </a:tc>
                <a:tc>
                  <a:txBody>
                    <a:bodyPr/>
                    <a:lstStyle/>
                    <a:p>
                      <a:pPr algn="ctr"/>
                      <a:r>
                        <a:rPr lang="en-GB" dirty="0" smtClean="0"/>
                        <a:t>46,072</a:t>
                      </a:r>
                      <a:endParaRPr lang="en-GB" dirty="0"/>
                    </a:p>
                  </a:txBody>
                  <a:tcPr/>
                </a:tc>
                <a:extLst>
                  <a:ext uri="{0D108BD9-81ED-4DB2-BD59-A6C34878D82A}">
                    <a16:rowId xmlns="" xmlns:a16="http://schemas.microsoft.com/office/drawing/2014/main" val="10004"/>
                  </a:ext>
                </a:extLst>
              </a:tr>
              <a:tr h="484965">
                <a:tc>
                  <a:txBody>
                    <a:bodyPr/>
                    <a:lstStyle/>
                    <a:p>
                      <a:pPr algn="ctr"/>
                      <a:r>
                        <a:rPr lang="en-GB" dirty="0" smtClean="0"/>
                        <a:t>August</a:t>
                      </a:r>
                    </a:p>
                  </a:txBody>
                  <a:tcPr/>
                </a:tc>
                <a:tc>
                  <a:txBody>
                    <a:bodyPr/>
                    <a:lstStyle/>
                    <a:p>
                      <a:pPr algn="ctr"/>
                      <a:r>
                        <a:rPr lang="en-GB" dirty="0" smtClean="0"/>
                        <a:t>145,464</a:t>
                      </a:r>
                      <a:endParaRPr lang="en-GB" dirty="0"/>
                    </a:p>
                  </a:txBody>
                  <a:tcPr/>
                </a:tc>
                <a:tc>
                  <a:txBody>
                    <a:bodyPr/>
                    <a:lstStyle/>
                    <a:p>
                      <a:pPr algn="ctr"/>
                      <a:r>
                        <a:rPr lang="en-GB" dirty="0" smtClean="0"/>
                        <a:t>10,900</a:t>
                      </a:r>
                      <a:endParaRPr lang="en-GB" dirty="0"/>
                    </a:p>
                  </a:txBody>
                  <a:tcPr/>
                </a:tc>
                <a:tc>
                  <a:txBody>
                    <a:bodyPr/>
                    <a:lstStyle/>
                    <a:p>
                      <a:pPr algn="ctr"/>
                      <a:r>
                        <a:rPr lang="en-GB" dirty="0" smtClean="0"/>
                        <a:t>5,721</a:t>
                      </a:r>
                      <a:endParaRPr lang="en-GB" dirty="0"/>
                    </a:p>
                  </a:txBody>
                  <a:tcPr/>
                </a:tc>
                <a:tc>
                  <a:txBody>
                    <a:bodyPr/>
                    <a:lstStyle/>
                    <a:p>
                      <a:pPr algn="ctr"/>
                      <a:r>
                        <a:rPr lang="en-GB" dirty="0" smtClean="0"/>
                        <a:t>24,295</a:t>
                      </a:r>
                      <a:endParaRPr lang="en-GB" dirty="0"/>
                    </a:p>
                  </a:txBody>
                  <a:tcPr/>
                </a:tc>
                <a:extLst>
                  <a:ext uri="{0D108BD9-81ED-4DB2-BD59-A6C34878D82A}">
                    <a16:rowId xmlns="" xmlns:a16="http://schemas.microsoft.com/office/drawing/2014/main" val="10005"/>
                  </a:ext>
                </a:extLst>
              </a:tr>
            </a:tbl>
          </a:graphicData>
        </a:graphic>
      </p:graphicFrame>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4550" y="0"/>
            <a:ext cx="3952875"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59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Improved searching</a:t>
            </a:r>
            <a:endParaRPr lang="en-GB" dirty="0"/>
          </a:p>
        </p:txBody>
      </p:sp>
      <p:sp>
        <p:nvSpPr>
          <p:cNvPr id="3" name="Content Placeholder 2"/>
          <p:cNvSpPr>
            <a:spLocks noGrp="1"/>
          </p:cNvSpPr>
          <p:nvPr>
            <p:ph idx="1"/>
          </p:nvPr>
        </p:nvSpPr>
        <p:spPr>
          <a:xfrm>
            <a:off x="457200" y="1127220"/>
            <a:ext cx="8229600" cy="2057419"/>
          </a:xfrm>
        </p:spPr>
        <p:txBody>
          <a:bodyPr/>
          <a:lstStyle/>
          <a:p>
            <a:r>
              <a:rPr lang="en-GB" sz="2400" dirty="0" smtClean="0"/>
              <a:t>Search </a:t>
            </a:r>
            <a:r>
              <a:rPr lang="en-GB" sz="2400" dirty="0"/>
              <a:t>multiple sources of content, including Image Quest, Encyclopaedia Britannica and resources created by the Hwb </a:t>
            </a:r>
            <a:r>
              <a:rPr lang="en-GB" sz="2400" dirty="0" smtClean="0"/>
              <a:t>Community</a:t>
            </a:r>
            <a:endParaRPr lang="en-GB" sz="2400"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4137" y="2417214"/>
            <a:ext cx="8639504" cy="3920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5668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52"/>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52"/>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7954</TotalTime>
  <Words>1265</Words>
  <Application>Microsoft Office PowerPoint</Application>
  <PresentationFormat>On-screen Show (4:3)</PresentationFormat>
  <Paragraphs>255</Paragraphs>
  <Slides>39</Slides>
  <Notes>24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Blank Presentation</vt:lpstr>
      <vt:lpstr>PowerPoint Presentation</vt:lpstr>
      <vt:lpstr>PowerPoint Presentation</vt:lpstr>
      <vt:lpstr>PowerPoint Presentation</vt:lpstr>
      <vt:lpstr>PowerPoint Presentation</vt:lpstr>
      <vt:lpstr>PowerPoint Presentation</vt:lpstr>
      <vt:lpstr>Hwb</vt:lpstr>
      <vt:lpstr>PowerPoint Presentation</vt:lpstr>
      <vt:lpstr>PowerPoint Presentation</vt:lpstr>
      <vt:lpstr>Improved searching</vt:lpstr>
      <vt:lpstr>PowerPoint Presentation</vt:lpstr>
      <vt:lpstr>Content creation tools – Make and share</vt:lpstr>
      <vt:lpstr>Playlists</vt:lpstr>
      <vt:lpstr>Hwb Networks</vt:lpstr>
      <vt:lpstr>PowerPoint Presentation</vt:lpstr>
      <vt:lpstr>Additional tools and content available through Hwb</vt:lpstr>
      <vt:lpstr>PowerPoint Presentation</vt:lpstr>
      <vt:lpstr>Assessment and reporting developments</vt:lpstr>
      <vt:lpstr>Microsoft Office 365</vt:lpstr>
      <vt:lpstr>PowerPoint Presentation</vt:lpstr>
      <vt:lpstr>PowerPoint Presentation</vt:lpstr>
      <vt:lpstr>Hwb+ Learning Platform</vt:lpstr>
      <vt:lpstr> Hwb+ Learning Platform</vt:lpstr>
      <vt:lpstr>PowerPoint Presentation</vt:lpstr>
      <vt:lpstr>PowerPoint Presentation</vt:lpstr>
      <vt:lpstr>PowerPoint Presentation</vt:lpstr>
      <vt:lpstr>PowerPoint Presentation</vt:lpstr>
      <vt:lpstr>Hwb+ public-facing websites</vt:lpstr>
      <vt:lpstr>PowerPoint Presentation</vt:lpstr>
      <vt:lpstr>PowerPoint Presentation</vt:lpstr>
      <vt:lpstr>Digital Leader Hwb+ Support </vt:lpstr>
      <vt:lpstr>Learning in Digital Wales Professional Development Programme</vt:lpstr>
      <vt:lpstr>PowerPoint Presentation</vt:lpstr>
      <vt:lpstr>Learning in Digital Wales Evaluation</vt:lpstr>
      <vt:lpstr>South West Grid for Learning (SWGfL)</vt:lpstr>
      <vt:lpstr>PowerPoint Presentation</vt:lpstr>
      <vt:lpstr>HwbMeets 15/16</vt:lpstr>
      <vt:lpstr>  Computing workshops for secondary schools update</vt:lpstr>
      <vt:lpstr>Why Hwb?</vt:lpstr>
      <vt:lpstr>PowerPoint Presentation</vt:lpstr>
    </vt:vector>
  </TitlesOfParts>
  <Company>Linda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dc:creator>
  <cp:lastModifiedBy>Horton, Claire (DfES - SMED)</cp:lastModifiedBy>
  <cp:revision>590</cp:revision>
  <dcterms:created xsi:type="dcterms:W3CDTF">2009-12-08T22:02:38Z</dcterms:created>
  <dcterms:modified xsi:type="dcterms:W3CDTF">2015-09-25T08:19:17Z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bjective-Id">
    <vt:lpwstr>A11984831</vt:lpwstr>
  </property>
  <property fmtid="{D5CDD505-2E9C-101B-9397-08002B2CF9AE}" pid="3" name="Objective-Title">
    <vt:lpwstr>2015_10_06 Hwb update</vt:lpwstr>
  </property>
  <property fmtid="{D5CDD505-2E9C-101B-9397-08002B2CF9AE}" pid="4" name="Objective-Comment">
    <vt:lpwstr/>
  </property>
  <property fmtid="{D5CDD505-2E9C-101B-9397-08002B2CF9AE}" pid="5" name="Objective-CreationStamp">
    <vt:filetime>2015-09-25T08:19:18Z</vt:filetime>
  </property>
  <property fmtid="{D5CDD505-2E9C-101B-9397-08002B2CF9AE}" pid="6" name="Objective-IsApproved">
    <vt:bool>false</vt:bool>
  </property>
  <property fmtid="{D5CDD505-2E9C-101B-9397-08002B2CF9AE}" pid="7" name="Objective-IsPublished">
    <vt:bool>true</vt:bool>
  </property>
  <property fmtid="{D5CDD505-2E9C-101B-9397-08002B2CF9AE}" pid="8" name="Objective-DatePublished">
    <vt:filetime>2015-09-25T08:19:26Z</vt:filetime>
  </property>
  <property fmtid="{D5CDD505-2E9C-101B-9397-08002B2CF9AE}" pid="9" name="Objective-ModificationStamp">
    <vt:filetime>2015-09-25T08:19:47Z</vt:filetime>
  </property>
  <property fmtid="{D5CDD505-2E9C-101B-9397-08002B2CF9AE}" pid="10" name="Objective-Owner">
    <vt:lpwstr>Horton, Claire (DfES - SMED)</vt:lpwstr>
  </property>
  <property fmtid="{D5CDD505-2E9C-101B-9397-08002B2CF9AE}" pid="11" name="Objective-Path">
    <vt:lpwstr>Objective Global Folder:Corporate File Plan:WORKING WITH STAKEHOLDERS:Working with Stakeholders - Private Sector Organisations:Working with Stakeholders - Private Sector - Technology:Software Developers' Forum (SDF) - 2015-2016 - Agenda, Minutes &amp; papers:.SDF 06 October 2015:</vt:lpwstr>
  </property>
  <property fmtid="{D5CDD505-2E9C-101B-9397-08002B2CF9AE}" pid="12" name="Objective-Parent">
    <vt:lpwstr>.SDF 06 October 2015</vt:lpwstr>
  </property>
  <property fmtid="{D5CDD505-2E9C-101B-9397-08002B2CF9AE}" pid="13" name="Objective-State">
    <vt:lpwstr>Published</vt:lpwstr>
  </property>
  <property fmtid="{D5CDD505-2E9C-101B-9397-08002B2CF9AE}" pid="14" name="Objective-Version">
    <vt:lpwstr>1.0</vt:lpwstr>
  </property>
  <property fmtid="{D5CDD505-2E9C-101B-9397-08002B2CF9AE}" pid="15" name="Objective-VersionNumber">
    <vt:r8>2</vt:r8>
  </property>
  <property fmtid="{D5CDD505-2E9C-101B-9397-08002B2CF9AE}" pid="16" name="Objective-VersionComment">
    <vt:lpwstr>Version 2</vt:lpwstr>
  </property>
  <property fmtid="{D5CDD505-2E9C-101B-9397-08002B2CF9AE}" pid="17" name="Objective-FileNumber">
    <vt:lpwstr/>
  </property>
  <property fmtid="{D5CDD505-2E9C-101B-9397-08002B2CF9AE}" pid="18" name="Objective-Classification">
    <vt:lpwstr>[Inherited - Official]</vt:lpwstr>
  </property>
  <property fmtid="{D5CDD505-2E9C-101B-9397-08002B2CF9AE}" pid="19" name="Objective-Caveats">
    <vt:lpwstr/>
  </property>
  <property fmtid="{D5CDD505-2E9C-101B-9397-08002B2CF9AE}" pid="20" name="Objective-Language [system]">
    <vt:lpwstr>English (eng)</vt:lpwstr>
  </property>
  <property fmtid="{D5CDD505-2E9C-101B-9397-08002B2CF9AE}" pid="21" name="Objective-Date Acquired [system]">
    <vt:filetime>2015-09-24T23:00:00Z</vt:filetime>
  </property>
  <property fmtid="{D5CDD505-2E9C-101B-9397-08002B2CF9AE}" pid="22" name="Objective-What to Keep [system]">
    <vt:lpwstr>No</vt:lpwstr>
  </property>
  <property fmtid="{D5CDD505-2E9C-101B-9397-08002B2CF9AE}" pid="23" name="Objective-Official Translation [system]">
    <vt:lpwstr/>
  </property>
</Properties>
</file>