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60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261" r:id="rId31"/>
    <p:sldId id="262" r:id="rId32"/>
    <p:sldId id="263" r:id="rId33"/>
    <p:sldId id="264" r:id="rId34"/>
    <p:sldId id="265" r:id="rId35"/>
    <p:sldId id="275" r:id="rId36"/>
    <p:sldId id="276" r:id="rId37"/>
    <p:sldId id="292" r:id="rId38"/>
    <p:sldId id="293" r:id="rId39"/>
    <p:sldId id="294" r:id="rId40"/>
    <p:sldId id="266" r:id="rId41"/>
    <p:sldId id="267" r:id="rId42"/>
    <p:sldId id="268" r:id="rId43"/>
    <p:sldId id="278" r:id="rId44"/>
    <p:sldId id="269" r:id="rId45"/>
    <p:sldId id="274" r:id="rId46"/>
    <p:sldId id="277" r:id="rId47"/>
    <p:sldId id="290" r:id="rId48"/>
    <p:sldId id="291" r:id="rId49"/>
    <p:sldId id="272" r:id="rId50"/>
    <p:sldId id="271" r:id="rId51"/>
    <p:sldId id="273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914" autoAdjust="0"/>
  </p:normalViewPr>
  <p:slideViewPr>
    <p:cSldViewPr snapToGrid="0" snapToObjects="1">
      <p:cViewPr varScale="1">
        <p:scale>
          <a:sx n="88" d="100"/>
          <a:sy n="88" d="100"/>
        </p:scale>
        <p:origin x="-57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539B0-EC01-4AE2-8EA9-AD931453C49A}" type="datetimeFigureOut">
              <a:rPr lang="en-GB" smtClean="0"/>
              <a:t>30/08/2016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F524D-F2D4-420B-BE5E-E3012F7E5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858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0BB7-595B-4021-A687-890D70EB745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388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4375" indent="-274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098550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38288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78025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352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24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496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068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61756B-B5E6-4E9A-85D3-AA571E382C25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4375" indent="-274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098550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38288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78025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352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24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496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068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820628-333C-48D0-B4D5-B5DA4B249765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4375" indent="-274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098550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38288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78025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352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24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496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068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5CD8E0-AAB3-486B-A71A-0CCE7126468D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4375" indent="-274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098550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38288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78025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352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24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496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068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1C1C1E-CBBA-4279-AB90-F6853C268DE3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4375" indent="-274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098550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38288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78025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352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24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496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068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5BABCE-FA53-4D4E-A9D4-DDA976F8AB5E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4375" indent="-274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098550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38288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78025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352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24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496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068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E0DFD8-5319-42F3-B09D-D3532FC06BE7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4375" indent="-274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098550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38288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78025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352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24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496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068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83B428-B253-4CF7-A27A-0B8906D5DC61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4375" indent="-274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098550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38288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78025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352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24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496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068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43200F-50A5-4A06-BC0C-BF1E14D12E35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F524D-F2D4-420B-BE5E-E3012F7E584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177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0BB7-595B-4021-A687-890D70EB745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516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 General education</a:t>
            </a:r>
            <a:r>
              <a:rPr lang="en-GB" dirty="0" smtClean="0"/>
              <a:t> 			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887, 	Per cent	</a:t>
            </a:r>
            <a:r>
              <a:rPr lang="en-GB" dirty="0" smtClean="0"/>
              <a:t> 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</a:t>
            </a:r>
            <a:r>
              <a:rPr lang="en-GB" dirty="0" smtClean="0"/>
              <a:t> </a:t>
            </a:r>
          </a:p>
          <a:p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 General +Other general Qualification</a:t>
            </a:r>
            <a:r>
              <a:rPr lang="en-GB" dirty="0" smtClean="0"/>
              <a:t> 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	1,278 , 	12.6</a:t>
            </a:r>
            <a:r>
              <a:rPr lang="en-GB" dirty="0" smtClean="0"/>
              <a:t> per cent</a:t>
            </a:r>
          </a:p>
          <a:p>
            <a:endParaRPr lang="en-GB" dirty="0" smtClean="0"/>
          </a:p>
          <a:p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BTEC in Name </a:t>
            </a:r>
            <a:r>
              <a:rPr lang="en-GB" dirty="0" smtClean="0"/>
              <a:t> 			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925,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	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21.7</a:t>
            </a:r>
            <a:r>
              <a:rPr lang="en-GB" dirty="0" smtClean="0"/>
              <a:t> per cent</a:t>
            </a:r>
          </a:p>
          <a:p>
            <a:endParaRPr lang="en-GB" dirty="0" smtClean="0"/>
          </a:p>
          <a:p>
            <a:r>
              <a:rPr lang="en-GB" dirty="0" smtClean="0"/>
              <a:t>88 distinct</a:t>
            </a:r>
            <a:r>
              <a:rPr lang="en-GB" baseline="0" dirty="0" smtClean="0"/>
              <a:t> learning activity type names in 1162 learning activities currently compared to 20 qualification types.</a:t>
            </a:r>
          </a:p>
          <a:p>
            <a:r>
              <a:rPr lang="en-GB" baseline="0" dirty="0" smtClean="0"/>
              <a:t>242 programs listed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F524D-F2D4-420B-BE5E-E3012F7E584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13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0BB7-595B-4021-A687-890D70EB745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516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0BB7-595B-4021-A687-890D70EB745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516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0BB7-595B-4021-A687-890D70EB745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516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0BB7-595B-4021-A687-890D70EB745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280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0BB7-595B-4021-A687-890D70EB745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516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0BB7-595B-4021-A687-890D70EB745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516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0BB7-595B-4021-A687-890D70EB745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516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36BD-8B87-674B-B37A-9F86BA08490C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89CA-9909-284B-B2CC-404496F9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36BD-8B87-674B-B37A-9F86BA08490C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89CA-9909-284B-B2CC-404496F9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28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36BD-8B87-674B-B37A-9F86BA08490C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89CA-9909-284B-B2CC-404496F9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0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36BD-8B87-674B-B37A-9F86BA08490C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89CA-9909-284B-B2CC-404496F9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67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36BD-8B87-674B-B37A-9F86BA08490C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89CA-9909-284B-B2CC-404496F9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19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36BD-8B87-674B-B37A-9F86BA08490C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89CA-9909-284B-B2CC-404496F9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19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36BD-8B87-674B-B37A-9F86BA08490C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89CA-9909-284B-B2CC-404496F9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1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36BD-8B87-674B-B37A-9F86BA08490C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89CA-9909-284B-B2CC-404496F9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08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36BD-8B87-674B-B37A-9F86BA08490C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89CA-9909-284B-B2CC-404496F9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5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36BD-8B87-674B-B37A-9F86BA08490C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89CA-9909-284B-B2CC-404496F9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B36BD-8B87-674B-B37A-9F86BA08490C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89CA-9909-284B-B2CC-404496F9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68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B36BD-8B87-674B-B37A-9F86BA08490C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689CA-9909-284B-B2CC-404496F9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3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statswales.gov.wales/Catalogue/Education-and-Skills/Schools-and-Teachers/Examinations-and-Assessments/Advanced-Level-and-Equival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qiw.wales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0303" y="2751938"/>
            <a:ext cx="53147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/>
              <a:t>Post 16 Collection </a:t>
            </a:r>
            <a:endParaRPr lang="en-GB" sz="3200" b="1" dirty="0" smtClean="0"/>
          </a:p>
          <a:p>
            <a:pPr algn="ctr"/>
            <a:r>
              <a:rPr lang="en-GB" sz="3200" b="1" dirty="0" smtClean="0"/>
              <a:t>Software </a:t>
            </a:r>
            <a:r>
              <a:rPr lang="en-GB" sz="3200" b="1" dirty="0"/>
              <a:t>Development </a:t>
            </a:r>
            <a:r>
              <a:rPr lang="en-GB" sz="3200" b="1" dirty="0" smtClean="0"/>
              <a:t>Forum</a:t>
            </a:r>
          </a:p>
          <a:p>
            <a:pPr algn="ctr"/>
            <a:r>
              <a:rPr lang="en-GB" sz="2000" dirty="0"/>
              <a:t>24 August 2016</a:t>
            </a:r>
            <a:r>
              <a:rPr lang="en-GB" sz="2000" dirty="0" smtClean="0"/>
              <a:t> 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6675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 quality issues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3"/>
            <a:ext cx="8229600" cy="4968552"/>
          </a:xfrm>
        </p:spPr>
        <p:txBody>
          <a:bodyPr>
            <a:normAutofit/>
          </a:bodyPr>
          <a:lstStyle/>
          <a:p>
            <a:pPr algn="just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Pupils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recorded on the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January 2015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PLASC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but not in post-16 collection</a:t>
            </a:r>
          </a:p>
          <a:p>
            <a:pPr marL="0" indent="0" algn="just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Anomalies in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proportion of Key Skills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provision (varied considerably between schools and LAs)</a:t>
            </a:r>
          </a:p>
          <a:p>
            <a:pPr marL="0" indent="0" algn="just">
              <a:buNone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Contradictions between ‘Completion status’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‘Expected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ate’</a:t>
            </a:r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44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2988" y="130622"/>
            <a:ext cx="8229600" cy="706090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 Quality: Pupil Coverage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00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5556" y="3789040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 learners on the January PLASC should be included in the post-16 return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/>
          <a:srcRect l="2726" t="21643" r="21763" b="27455"/>
          <a:stretch/>
        </p:blipFill>
        <p:spPr bwMode="auto">
          <a:xfrm>
            <a:off x="1475656" y="908720"/>
            <a:ext cx="5339481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827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2988" y="130622"/>
            <a:ext cx="8229600" cy="706090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 Quality: Learning Activities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00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3568" y="4365104"/>
            <a:ext cx="799288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 learning activities should be included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enerally automatically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extracted from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Where timetable details are not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input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(eg Key Skills), information must be manually entered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ndicates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under-reporting 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activities which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skews learning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activity completion rates</a:t>
            </a:r>
            <a:r>
              <a:rPr lang="en-GB" sz="2800" dirty="0"/>
              <a:t>	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4"/>
          <a:srcRect l="2245" t="21843" r="30581" b="26052"/>
          <a:stretch/>
        </p:blipFill>
        <p:spPr bwMode="auto">
          <a:xfrm>
            <a:off x="1475656" y="836712"/>
            <a:ext cx="5832648" cy="3456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7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2988" y="130622"/>
            <a:ext cx="8229600" cy="706090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 Quality: Completion Status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00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3568" y="4365104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Only those completed or withdrawn included in the calculation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Completion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status is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similar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the previous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year - slightly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higher proportion 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withdrawn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Continuing – two year courses (eg BTEC extended diplomas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/>
          <a:srcRect l="2084" t="22244" r="49178" b="27255"/>
          <a:stretch/>
        </p:blipFill>
        <p:spPr bwMode="auto">
          <a:xfrm>
            <a:off x="1331640" y="908720"/>
            <a:ext cx="5688632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645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091768" cy="864096"/>
          </a:xfrm>
        </p:spPr>
        <p:txBody>
          <a:bodyPr>
            <a:normAutofit/>
          </a:bodyPr>
          <a:lstStyle/>
          <a:p>
            <a:pPr algn="l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2941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Are there changes that can be made to the MIS systems to help improve data quality?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other feedback?</a:t>
            </a:r>
          </a:p>
        </p:txBody>
      </p:sp>
      <p:pic>
        <p:nvPicPr>
          <p:cNvPr id="12800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82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GB" sz="3200" dirty="0" smtClean="0"/>
              <a:t>Funding </a:t>
            </a:r>
            <a:r>
              <a:rPr lang="en-GB" sz="3200" dirty="0"/>
              <a:t>&amp; </a:t>
            </a:r>
            <a:r>
              <a:rPr lang="en-GB" sz="3200" dirty="0" smtClean="0"/>
              <a:t>planning</a:t>
            </a:r>
          </a:p>
          <a:p>
            <a:pPr marL="0" lvl="1" indent="0">
              <a:buNone/>
            </a:pPr>
            <a:r>
              <a:rPr lang="en-GB" sz="3200" dirty="0" smtClean="0"/>
              <a:t>£</a:t>
            </a:r>
            <a:r>
              <a:rPr lang="en-GB" dirty="0" smtClean="0"/>
              <a:t>£</a:t>
            </a:r>
            <a:r>
              <a:rPr lang="en-GB" sz="2400" dirty="0"/>
              <a:t>£</a:t>
            </a:r>
          </a:p>
          <a:p>
            <a:pPr marL="0" lvl="1" indent="0">
              <a:buNone/>
            </a:pPr>
            <a:endParaRPr lang="en-GB" dirty="0"/>
          </a:p>
          <a:p>
            <a:pPr marL="0" lvl="1" indent="0">
              <a:buNone/>
            </a:pPr>
            <a:endParaRPr lang="en-GB" sz="3200" dirty="0" smtClean="0"/>
          </a:p>
        </p:txBody>
      </p:sp>
      <p:pic>
        <p:nvPicPr>
          <p:cNvPr id="11266" name="Picture 2" descr="C:\Users\williamsm029\AppData\Local\Microsoft\Windows\Temporary Internet Files\Content.Outlook\JR9GW4ET\ThinkstockPhotos-450795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39" y="2663300"/>
            <a:ext cx="3606090" cy="240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williamsm029\AppData\Local\Microsoft\Windows\Temporary Internet Files\Content.Outlook\JR9GW4ET\ThinkstockPhotos-5169287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86" y="3300119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7936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PPT Cover inc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611188" y="277813"/>
            <a:ext cx="5486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bg1"/>
                </a:solidFill>
              </a:rPr>
              <a:t>System Cynllunio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bg1"/>
                </a:solidFill>
              </a:rPr>
              <a:t>Chyllido Ôl-16</a:t>
            </a:r>
            <a:r>
              <a:rPr lang="en-GB" altLang="en-US" sz="40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4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bg1"/>
                </a:solidFill>
                <a:cs typeface="Arial" charset="0"/>
              </a:rPr>
              <a:t>Post</a:t>
            </a:r>
            <a:r>
              <a:rPr lang="en-GB" altLang="en-US" sz="4000" b="1">
                <a:solidFill>
                  <a:schemeClr val="bg1"/>
                </a:solidFill>
              </a:rPr>
              <a:t>-16 Planning 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bg1"/>
                </a:solidFill>
              </a:rPr>
              <a:t>Funding System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4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617538" y="4087813"/>
            <a:ext cx="2409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Geoff Hicks </a:t>
            </a:r>
          </a:p>
        </p:txBody>
      </p:sp>
    </p:spTree>
    <p:extLst>
      <p:ext uri="{BB962C8B-B14F-4D97-AF65-F5344CB8AC3E}">
        <p14:creationId xmlns:p14="http://schemas.microsoft.com/office/powerpoint/2010/main" val="63081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PPT Inside bl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Line 5"/>
          <p:cNvSpPr>
            <a:spLocks noChangeShapeType="1"/>
          </p:cNvSpPr>
          <p:nvPr/>
        </p:nvSpPr>
        <p:spPr bwMode="auto">
          <a:xfrm>
            <a:off x="0" y="904875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4535488" y="1243013"/>
            <a:ext cx="381317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Framework for change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Programmes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Outcome based system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660400" y="309563"/>
            <a:ext cx="7058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Trosolwg o’r System</a:t>
            </a:r>
            <a:r>
              <a:rPr lang="en-GB" altLang="en-US" sz="1800"/>
              <a:t>  - </a:t>
            </a:r>
            <a:r>
              <a:rPr lang="en-GB" altLang="en-US" b="1">
                <a:solidFill>
                  <a:schemeClr val="bg1"/>
                </a:solidFill>
                <a:latin typeface="Calibri" pitchFamily="34" charset="0"/>
              </a:rPr>
              <a:t>System Overview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66750" y="1243013"/>
            <a:ext cx="3797300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Fframwaith ar gyfer newid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Rhaglenni 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System yn seiliedig ar ddeilliannau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80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1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PT Inside bl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0" y="1016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600075" y="0"/>
            <a:ext cx="81645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Rhaglenni fel Sylfaen</a:t>
            </a:r>
            <a:r>
              <a:rPr lang="en-GB" altLang="en-US" sz="2800"/>
              <a:t> 	</a:t>
            </a:r>
            <a:r>
              <a:rPr lang="en-GB" altLang="en-US" b="1">
                <a:solidFill>
                  <a:schemeClr val="bg1"/>
                </a:solidFill>
                <a:latin typeface="Calibri" pitchFamily="34" charset="0"/>
              </a:rPr>
              <a:t>Programmes as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  <a:latin typeface="Calibri" pitchFamily="34" charset="0"/>
              </a:rPr>
              <a:t>					Foundation</a:t>
            </a: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4535488" y="1243013"/>
            <a:ext cx="3813175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Programmes as the primary vehicle to deliver learning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Only eligible programmes will be fundable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Programmes Directory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66750" y="1243013"/>
            <a:ext cx="3868738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Rhaglenni fel prif gerbyd i gyflenwi dysgu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Dim ond rhaglenni cymwys y bydd modd eu cyllido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Cyfeiriadur Rhaglenni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80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39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PT Inside bl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0" y="904875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660400" y="309563"/>
            <a:ext cx="5588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  <a:latin typeface="Calibri" pitchFamily="34" charset="0"/>
              </a:rPr>
              <a:t>Programmes as the Foundation</a:t>
            </a:r>
          </a:p>
        </p:txBody>
      </p:sp>
      <p:pic>
        <p:nvPicPr>
          <p:cNvPr id="5125" name="Picture 5" descr="Slide Diagram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41325"/>
            <a:ext cx="8483600" cy="636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25"/>
          <p:cNvSpPr txBox="1">
            <a:spLocks noChangeArrowheads="1"/>
          </p:cNvSpPr>
          <p:nvPr/>
        </p:nvSpPr>
        <p:spPr bwMode="auto">
          <a:xfrm>
            <a:off x="3292475" y="1757363"/>
            <a:ext cx="2644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b="1"/>
              <a:t>Relevant work experience</a:t>
            </a:r>
          </a:p>
        </p:txBody>
      </p:sp>
      <p:sp>
        <p:nvSpPr>
          <p:cNvPr id="5127" name="Text Box 25"/>
          <p:cNvSpPr txBox="1">
            <a:spLocks noChangeArrowheads="1"/>
          </p:cNvSpPr>
          <p:nvPr/>
        </p:nvSpPr>
        <p:spPr bwMode="auto">
          <a:xfrm>
            <a:off x="3570288" y="2630488"/>
            <a:ext cx="2095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b="1"/>
              <a:t>Local needs / variation</a:t>
            </a:r>
          </a:p>
        </p:txBody>
      </p:sp>
      <p:sp>
        <p:nvSpPr>
          <p:cNvPr id="5128" name="Text Box 25"/>
          <p:cNvSpPr txBox="1">
            <a:spLocks noChangeArrowheads="1"/>
          </p:cNvSpPr>
          <p:nvPr/>
        </p:nvSpPr>
        <p:spPr bwMode="auto">
          <a:xfrm>
            <a:off x="3724275" y="3597275"/>
            <a:ext cx="1793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b="1"/>
              <a:t>Main qualifications</a:t>
            </a:r>
          </a:p>
        </p:txBody>
      </p:sp>
      <p:sp>
        <p:nvSpPr>
          <p:cNvPr id="5129" name="Text Box 25"/>
          <p:cNvSpPr txBox="1">
            <a:spLocks noChangeArrowheads="1"/>
          </p:cNvSpPr>
          <p:nvPr/>
        </p:nvSpPr>
        <p:spPr bwMode="auto">
          <a:xfrm>
            <a:off x="3949700" y="4429125"/>
            <a:ext cx="1335088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b="1"/>
              <a:t>Core – WBQ or equivalent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200"/>
              <a:t>Which as a minimum meets the requirements of the core 14-19 Pathways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9138" y="-63500"/>
            <a:ext cx="51466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y-GB" sz="2800" b="1" dirty="0">
                <a:solidFill>
                  <a:schemeClr val="accent3"/>
                </a:solidFill>
              </a:rPr>
              <a:t>Rhaglenni fel Sylfaen</a:t>
            </a:r>
          </a:p>
        </p:txBody>
      </p:sp>
    </p:spTree>
    <p:extLst>
      <p:ext uri="{BB962C8B-B14F-4D97-AF65-F5344CB8AC3E}">
        <p14:creationId xmlns:p14="http://schemas.microsoft.com/office/powerpoint/2010/main" val="48339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378"/>
            <a:ext cx="8229600" cy="57757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  <a:p>
            <a:pPr marL="0" indent="0">
              <a:buNone/>
            </a:pP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Tea and coffee will be available from 10.30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11.00		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Introductions and aims for the day</a:t>
            </a:r>
          </a:p>
          <a:p>
            <a:pPr marL="0" indent="0"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-171450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Data quality issues with the Post-16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-171450"/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Post-16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performance measures (learning activity level data) – Bethan Milton  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-171450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Funding &amp; planning (programme level data) – Geoff Hicks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-171450"/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Discussion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on potential improvements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12.30		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</a:p>
          <a:p>
            <a:pPr marL="0" indent="0"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13.00		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Introducing QNs into the Post-16 collection</a:t>
            </a:r>
          </a:p>
          <a:p>
            <a:pPr marL="400050" lvl="1" indent="0"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Benefits from Welsh Government perspective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</a:rPr>
              <a:t>Easier to map to programmes via SSA (sector subject area)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</a:rPr>
              <a:t>Easier to map attainment to awarding organisations 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</a:rPr>
              <a:t>Single source of data for all stakeholders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</a:rPr>
              <a:t>Schools/LAs can calculate performance data for self evaluation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What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do software suppliers have in their systems currently for QNs?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Automation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of Guided Contact Hours 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do software suppliers need from WG?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15:00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Next steps and close</a:t>
            </a:r>
          </a:p>
        </p:txBody>
      </p:sp>
    </p:spTree>
    <p:extLst>
      <p:ext uri="{BB962C8B-B14F-4D97-AF65-F5344CB8AC3E}">
        <p14:creationId xmlns:p14="http://schemas.microsoft.com/office/powerpoint/2010/main" val="14851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PT Inside bl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0" y="1233488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666750" y="1243013"/>
            <a:ext cx="76819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y-GB" altLang="en-US" sz="28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6149" name="Group 9"/>
          <p:cNvGrpSpPr>
            <a:grpSpLocks/>
          </p:cNvGrpSpPr>
          <p:nvPr/>
        </p:nvGrpSpPr>
        <p:grpSpPr bwMode="auto">
          <a:xfrm rot="734648">
            <a:off x="492125" y="1622425"/>
            <a:ext cx="1477963" cy="2089150"/>
            <a:chOff x="4195" y="935"/>
            <a:chExt cx="931" cy="1316"/>
          </a:xfrm>
        </p:grpSpPr>
        <p:sp>
          <p:nvSpPr>
            <p:cNvPr id="6152" name="Rectangle 10"/>
            <p:cNvSpPr>
              <a:spLocks noChangeArrowheads="1"/>
            </p:cNvSpPr>
            <p:nvPr/>
          </p:nvSpPr>
          <p:spPr bwMode="auto">
            <a:xfrm>
              <a:off x="4218" y="935"/>
              <a:ext cx="908" cy="1293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>
                      <a:alpha val="50195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6153" name="Picture 11" descr="PDF 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" y="958"/>
              <a:ext cx="913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13" descr="PDF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243013"/>
            <a:ext cx="3922712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5"/>
          <p:cNvSpPr txBox="1">
            <a:spLocks noChangeArrowheads="1"/>
          </p:cNvSpPr>
          <p:nvPr/>
        </p:nvSpPr>
        <p:spPr bwMode="auto">
          <a:xfrm>
            <a:off x="660400" y="115888"/>
            <a:ext cx="5494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Rhaglenni fel Sylfaen</a:t>
            </a:r>
            <a:r>
              <a:rPr lang="en-GB" altLang="en-US" sz="2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  <a:latin typeface="Calibri" pitchFamily="34" charset="0"/>
              </a:rPr>
              <a:t>Programmes as the Foundation</a:t>
            </a:r>
          </a:p>
        </p:txBody>
      </p:sp>
    </p:spTree>
    <p:extLst>
      <p:ext uri="{BB962C8B-B14F-4D97-AF65-F5344CB8AC3E}">
        <p14:creationId xmlns:p14="http://schemas.microsoft.com/office/powerpoint/2010/main" val="276608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PT Inside bl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4464050" y="1220788"/>
            <a:ext cx="3881438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Common programme values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Initial programme values set to ensure stability</a:t>
            </a:r>
            <a:endParaRPr lang="en-GB" altLang="en-US" sz="240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Programme values will be based on typical learners</a:t>
            </a:r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663575" y="1220788"/>
            <a:ext cx="3871913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Gwerthoedd cyffredin y rhaglenni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Gwerthoedd cychwynnol y rhaglenni a osodwyd i sicrhau sefydlogrwydd</a:t>
            </a:r>
            <a:endParaRPr lang="en-GB" altLang="en-US" sz="240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Bydd gwerthoedd y rhaglenni’n seiliedig ar ddysgwyr nodweddiadol</a:t>
            </a: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660400" y="34925"/>
            <a:ext cx="549433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Rhaglenni fel Sylfaen</a:t>
            </a:r>
            <a:r>
              <a:rPr lang="en-GB" altLang="en-US" sz="2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  <a:latin typeface="Calibri" pitchFamily="34" charset="0"/>
              </a:rPr>
              <a:t>Programmes as the Foundation</a:t>
            </a:r>
          </a:p>
        </p:txBody>
      </p:sp>
    </p:spTree>
    <p:extLst>
      <p:ext uri="{BB962C8B-B14F-4D97-AF65-F5344CB8AC3E}">
        <p14:creationId xmlns:p14="http://schemas.microsoft.com/office/powerpoint/2010/main" val="159752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PT Inside bl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660400" y="17463"/>
            <a:ext cx="7337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  <a:latin typeface="Calibri" pitchFamily="34" charset="0"/>
              </a:rPr>
              <a:t>Enghraifft o Werth Rhaglen: Academaidd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  <a:latin typeface="Calibri" pitchFamily="34" charset="0"/>
              </a:rPr>
              <a:t>Example of Programme Value: Academic</a:t>
            </a:r>
          </a:p>
        </p:txBody>
      </p:sp>
      <p:graphicFrame>
        <p:nvGraphicFramePr>
          <p:cNvPr id="86021" name="Group 5"/>
          <p:cNvGraphicFramePr>
            <a:graphicFrameLocks noGrp="1"/>
          </p:cNvGraphicFramePr>
          <p:nvPr/>
        </p:nvGraphicFramePr>
        <p:xfrm>
          <a:off x="755650" y="5624513"/>
          <a:ext cx="5599113" cy="1158875"/>
        </p:xfrm>
        <a:graphic>
          <a:graphicData uri="http://schemas.openxmlformats.org/drawingml/2006/table">
            <a:tbl>
              <a:tblPr/>
              <a:tblGrid>
                <a:gridCol w="1398587"/>
                <a:gridCol w="1400175"/>
                <a:gridCol w="2800351"/>
              </a:tblGrid>
              <a:tr h="8234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Cyfanswm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Oriau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/ Total Hours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Cyfradd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Uned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/ Unit Rate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Gwerth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y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Raglen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/ Programme value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711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£4.75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£3,377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6035" name="Group 19"/>
          <p:cNvGraphicFramePr>
            <a:graphicFrameLocks noGrp="1"/>
          </p:cNvGraphicFramePr>
          <p:nvPr/>
        </p:nvGraphicFramePr>
        <p:xfrm>
          <a:off x="6659563" y="5697538"/>
          <a:ext cx="1871662" cy="971640"/>
        </p:xfrm>
        <a:graphic>
          <a:graphicData uri="http://schemas.openxmlformats.org/drawingml/2006/table">
            <a:tbl>
              <a:tblPr/>
              <a:tblGrid>
                <a:gridCol w="1871662"/>
              </a:tblGrid>
              <a:tr h="5754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Gwerth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/Value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3" marB="45683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£3,377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3" marB="45683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043" name="Group 27"/>
          <p:cNvGraphicFramePr>
            <a:graphicFrameLocks noGrp="1"/>
          </p:cNvGraphicFramePr>
          <p:nvPr/>
        </p:nvGraphicFramePr>
        <p:xfrm>
          <a:off x="358775" y="1247775"/>
          <a:ext cx="8389937" cy="4244975"/>
        </p:xfrm>
        <a:graphic>
          <a:graphicData uri="http://schemas.openxmlformats.org/drawingml/2006/table">
            <a:tbl>
              <a:tblPr/>
              <a:tblGrid>
                <a:gridCol w="1677987"/>
                <a:gridCol w="2242630"/>
                <a:gridCol w="1325646"/>
                <a:gridCol w="1666527"/>
                <a:gridCol w="1477147"/>
              </a:tblGrid>
              <a:tr h="1554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Cynnwys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Content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Pwysoliad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Weighting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Oriau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Hours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Cyfanswm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Oriau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wedi’u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Pwysoli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Total Weighted Hours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22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Craidd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/Core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3*SHC/ESW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Craidd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/ Learning Core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BC/WB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3*30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y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135</a:t>
                      </a:r>
                      <a:endParaRPr kumimoji="0" lang="cy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Prif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Gymhwyster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/ Main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3*AS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1.2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405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486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Eraill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/Other</a:t>
                      </a:r>
                      <a:endParaRPr kumimoji="0" lang="cy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y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y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75</a:t>
                      </a:r>
                      <a:endParaRPr kumimoji="0" lang="cy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75</a:t>
                      </a:r>
                      <a:endParaRPr kumimoji="0" lang="cy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Cyfanswm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/ Total</a:t>
                      </a:r>
                      <a:endParaRPr kumimoji="0" lang="cy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y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y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630</a:t>
                      </a:r>
                      <a:endParaRPr kumimoji="0" lang="cy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711</a:t>
                      </a:r>
                      <a:endParaRPr kumimoji="0" lang="cy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1837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6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PT Inside bl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0" y="904875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660400" y="309563"/>
            <a:ext cx="7753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  <a:latin typeface="Calibri" pitchFamily="34" charset="0"/>
              </a:rPr>
              <a:t>Casglu data ol-16	Post-16 data collection</a:t>
            </a: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666750" y="1243013"/>
            <a:ext cx="3868738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Defnyddir i bennu dyraniadau drwy ddefnyddio gwerthoedd rhaglen gyfartalog fesul Awdurdod Lleol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827588" y="1243013"/>
            <a:ext cx="3868737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Used to derive annual allocations via use of average programme values per Local Authority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80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5087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PT Inside bl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904875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660400" y="309563"/>
            <a:ext cx="7753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  <a:latin typeface="Calibri" pitchFamily="34" charset="0"/>
              </a:rPr>
              <a:t>Casglu data ol-16	Post-16 data collection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666750" y="1243013"/>
            <a:ext cx="38687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Defnyddir i fonitro darpariaeth yn erbyn gofynion rhaglenni a gwerthoedd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827588" y="1243013"/>
            <a:ext cx="3868737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Used to monitor delivery against programme specifications and values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80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2649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PT Inside bl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0" y="904875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666750" y="1243013"/>
            <a:ext cx="3868738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MAE POB MAES YN ALLWEDDOL!!</a:t>
            </a:r>
          </a:p>
          <a:p>
            <a:pPr eaLnBrk="1" hangingPunct="1">
              <a:spcBef>
                <a:spcPct val="50000"/>
              </a:spcBef>
            </a:pPr>
            <a:r>
              <a:rPr lang="cy-GB" altLang="en-US" sz="2800">
                <a:solidFill>
                  <a:schemeClr val="bg1"/>
                </a:solidFill>
                <a:latin typeface="Calibri" pitchFamily="34" charset="0"/>
              </a:rPr>
              <a:t>Cyfeirnod y Gweithgaredd Dysgu (gan gynnwys cod y rhaglen)</a:t>
            </a:r>
          </a:p>
          <a:p>
            <a:pPr eaLnBrk="1" hangingPunct="1">
              <a:spcBef>
                <a:spcPct val="50000"/>
              </a:spcBef>
            </a:pPr>
            <a:r>
              <a:rPr lang="cy-GB" altLang="en-US" sz="2800">
                <a:solidFill>
                  <a:schemeClr val="bg1"/>
                </a:solidFill>
                <a:latin typeface="Calibri" pitchFamily="34" charset="0"/>
              </a:rPr>
              <a:t>Categori’r Gweithgaredd Dysgu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Oriau Cyswllt o dan Arweiniad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60400" y="309563"/>
            <a:ext cx="6489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y-GB" altLang="en-US" b="1">
                <a:solidFill>
                  <a:schemeClr val="bg1"/>
                </a:solidFill>
                <a:latin typeface="Calibri" pitchFamily="34" charset="0"/>
              </a:rPr>
              <a:t>Meysydd</a:t>
            </a:r>
            <a:r>
              <a:rPr lang="en-GB" altLang="en-US" b="1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y-GB" altLang="en-US" b="1">
                <a:solidFill>
                  <a:schemeClr val="bg1"/>
                </a:solidFill>
                <a:latin typeface="Calibri" pitchFamily="34" charset="0"/>
              </a:rPr>
              <a:t>Allweddol</a:t>
            </a:r>
            <a:r>
              <a:rPr lang="en-GB" altLang="en-US" b="1">
                <a:solidFill>
                  <a:schemeClr val="bg1"/>
                </a:solidFill>
                <a:latin typeface="Calibri" pitchFamily="34" charset="0"/>
              </a:rPr>
              <a:t>		Key Fields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902200" y="1246188"/>
            <a:ext cx="3868738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ALL FIELDS ARE KEY!!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Learning Activity Reference (inc. Programme code)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Learning Activity Category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Guided Contact Hours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80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685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PT Inside bl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0" y="904875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666750" y="1243013"/>
            <a:ext cx="3868738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y-GB" altLang="en-US" sz="2800">
                <a:solidFill>
                  <a:schemeClr val="bg1"/>
                </a:solidFill>
                <a:latin typeface="Calibri" pitchFamily="34" charset="0"/>
              </a:rPr>
              <a:t>Dylai cynnwys y rhaglen ddysgu adlewyrchu gofynion y rhaglen ar ôl 8 wythnos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60400" y="309563"/>
            <a:ext cx="6783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  <a:latin typeface="Calibri" pitchFamily="34" charset="0"/>
              </a:rPr>
              <a:t>Y rheol 8 wythnos		8 week rule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902200" y="1246188"/>
            <a:ext cx="3868738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The Programme of study should reflect the programme being undertaken after 8 weeks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80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952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PT Inside bl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-36513" y="1387475"/>
            <a:ext cx="9144001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673100" y="1484313"/>
            <a:ext cx="3868738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y-GB" altLang="en-US" sz="2800">
                <a:solidFill>
                  <a:schemeClr val="bg1"/>
                </a:solidFill>
                <a:latin typeface="Calibri" pitchFamily="34" charset="0"/>
              </a:rPr>
              <a:t>Dylai’r oriau cyswllt cyfateb i’r nifer o oriau cyswllt sydd wedi’u hamserlennu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60400" y="309563"/>
            <a:ext cx="55403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  <a:latin typeface="Calibri" pitchFamily="34" charset="0"/>
              </a:rPr>
              <a:t>Oriau Cyswllt dan 		GCH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  <a:latin typeface="Calibri" pitchFamily="34" charset="0"/>
              </a:rPr>
              <a:t>Arweiniad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902200" y="1246188"/>
            <a:ext cx="3868738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Calibri" pitchFamily="34" charset="0"/>
              </a:rPr>
              <a:t>GCH should be the total number of GCH timetabled for the Programme of study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80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2185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PT Inside bl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0" y="1484313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660400" y="309563"/>
            <a:ext cx="67532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y-GB" altLang="en-US" b="1">
                <a:solidFill>
                  <a:schemeClr val="bg1"/>
                </a:solidFill>
                <a:latin typeface="Calibri" pitchFamily="34" charset="0"/>
              </a:rPr>
              <a:t>Problemau gyda’r casgliad diweddaraf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  <a:latin typeface="Calibri" pitchFamily="34" charset="0"/>
              </a:rPr>
              <a:t>Issues with latest collection</a:t>
            </a:r>
          </a:p>
        </p:txBody>
      </p:sp>
    </p:spTree>
    <p:extLst>
      <p:ext uri="{BB962C8B-B14F-4D97-AF65-F5344CB8AC3E}">
        <p14:creationId xmlns:p14="http://schemas.microsoft.com/office/powerpoint/2010/main" val="4697547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PT Inside bl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0" y="904875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395288" y="1125538"/>
            <a:ext cx="3529012" cy="492918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en-GB" kern="0" dirty="0" err="1" smtClean="0">
                <a:cs typeface="Arial" panose="020B0604020202020204" pitchFamily="34" charset="0"/>
              </a:rPr>
              <a:t>Sut</a:t>
            </a:r>
            <a:r>
              <a:rPr lang="en-GB" kern="0" dirty="0" smtClean="0">
                <a:cs typeface="Arial" panose="020B0604020202020204" pitchFamily="34" charset="0"/>
              </a:rPr>
              <a:t> y </a:t>
            </a:r>
            <a:r>
              <a:rPr lang="en-GB" kern="0" dirty="0" err="1" smtClean="0">
                <a:cs typeface="Arial" panose="020B0604020202020204" pitchFamily="34" charset="0"/>
              </a:rPr>
              <a:t>gellir</a:t>
            </a:r>
            <a:r>
              <a:rPr lang="en-GB" kern="0" dirty="0" smtClean="0"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cs typeface="Arial" panose="020B0604020202020204" pitchFamily="34" charset="0"/>
              </a:rPr>
              <a:t>newid</a:t>
            </a:r>
            <a:r>
              <a:rPr lang="en-GB" kern="0" dirty="0" smtClean="0"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cs typeface="Arial" panose="020B0604020202020204" pitchFamily="34" charset="0"/>
              </a:rPr>
              <a:t>yr</a:t>
            </a:r>
            <a:r>
              <a:rPr lang="en-GB" kern="0" dirty="0" smtClean="0"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cs typeface="Arial" panose="020B0604020202020204" pitchFamily="34" charset="0"/>
              </a:rPr>
              <a:t>adroddiadau</a:t>
            </a:r>
            <a:r>
              <a:rPr lang="en-GB" kern="0" dirty="0" smtClean="0"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cs typeface="Arial" panose="020B0604020202020204" pitchFamily="34" charset="0"/>
              </a:rPr>
              <a:t>rheoli</a:t>
            </a:r>
            <a:r>
              <a:rPr lang="en-GB" kern="0" dirty="0" smtClean="0"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1200"/>
              </a:spcAft>
              <a:defRPr/>
            </a:pPr>
            <a:r>
              <a:rPr lang="en-GB" kern="0" dirty="0" err="1" smtClean="0">
                <a:cs typeface="Arial" panose="020B0604020202020204" pitchFamily="34" charset="0"/>
              </a:rPr>
              <a:t>Oes</a:t>
            </a:r>
            <a:r>
              <a:rPr lang="en-GB" kern="0" dirty="0" smtClean="0"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cs typeface="Arial" panose="020B0604020202020204" pitchFamily="34" charset="0"/>
              </a:rPr>
              <a:t>llefydd</a:t>
            </a:r>
            <a:r>
              <a:rPr lang="en-GB" kern="0" dirty="0" smtClean="0"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cs typeface="Arial" panose="020B0604020202020204" pitchFamily="34" charset="0"/>
              </a:rPr>
              <a:t>lle</a:t>
            </a:r>
            <a:r>
              <a:rPr lang="en-GB" kern="0" dirty="0" smtClean="0"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cs typeface="Arial" panose="020B0604020202020204" pitchFamily="34" charset="0"/>
              </a:rPr>
              <a:t>mae</a:t>
            </a:r>
            <a:r>
              <a:rPr lang="en-GB" kern="0" dirty="0" smtClean="0"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cs typeface="Arial" panose="020B0604020202020204" pitchFamily="34" charset="0"/>
              </a:rPr>
              <a:t>angen</a:t>
            </a:r>
            <a:r>
              <a:rPr lang="en-GB" kern="0" dirty="0" smtClean="0"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cs typeface="Arial" panose="020B0604020202020204" pitchFamily="34" charset="0"/>
              </a:rPr>
              <a:t>rhagor</a:t>
            </a:r>
            <a:r>
              <a:rPr lang="en-GB" kern="0" dirty="0" smtClean="0">
                <a:cs typeface="Arial" panose="020B0604020202020204" pitchFamily="34" charset="0"/>
              </a:rPr>
              <a:t> o </a:t>
            </a:r>
            <a:r>
              <a:rPr lang="en-GB" kern="0" dirty="0" err="1" smtClean="0">
                <a:cs typeface="Arial" panose="020B0604020202020204" pitchFamily="34" charset="0"/>
              </a:rPr>
              <a:t>gyfarwyddyd</a:t>
            </a:r>
            <a:r>
              <a:rPr lang="en-GB" kern="0" dirty="0" smtClean="0"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1200"/>
              </a:spcAft>
              <a:defRPr/>
            </a:pPr>
            <a:r>
              <a:rPr lang="en-GB" kern="0" dirty="0" smtClean="0">
                <a:solidFill>
                  <a:srgbClr val="FF0000"/>
                </a:solidFill>
                <a:cs typeface="Arial" panose="020B0604020202020204" pitchFamily="34" charset="0"/>
              </a:rPr>
              <a:t>Pa help </a:t>
            </a:r>
            <a:r>
              <a:rPr lang="en-GB" kern="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ychwanegol</a:t>
            </a:r>
            <a:r>
              <a:rPr lang="en-GB" kern="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allwn</a:t>
            </a:r>
            <a:r>
              <a:rPr lang="en-GB" kern="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ni</a:t>
            </a:r>
            <a:r>
              <a:rPr lang="en-GB" kern="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ei</a:t>
            </a:r>
            <a:r>
              <a:rPr lang="en-GB" kern="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gynnig</a:t>
            </a:r>
            <a:r>
              <a:rPr lang="en-GB" kern="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i</a:t>
            </a:r>
            <a:r>
              <a:rPr lang="en-GB" kern="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sicrhau</a:t>
            </a:r>
            <a:r>
              <a:rPr lang="en-GB" kern="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cywirdeb</a:t>
            </a:r>
            <a:r>
              <a:rPr lang="en-GB" kern="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eich</a:t>
            </a:r>
            <a:r>
              <a:rPr lang="en-GB" kern="0" dirty="0" smtClean="0">
                <a:solidFill>
                  <a:srgbClr val="FF0000"/>
                </a:solidFill>
                <a:cs typeface="Arial" panose="020B0604020202020204" pitchFamily="34" charset="0"/>
              </a:rPr>
              <a:t> data?</a:t>
            </a:r>
          </a:p>
          <a:p>
            <a:pPr>
              <a:spcAft>
                <a:spcPts val="1200"/>
              </a:spcAft>
              <a:defRPr/>
            </a:pPr>
            <a:r>
              <a:rPr lang="en-GB" kern="0" dirty="0" err="1" smtClean="0">
                <a:cs typeface="Arial" panose="020B0604020202020204" pitchFamily="34" charset="0"/>
              </a:rPr>
              <a:t>Oes</a:t>
            </a:r>
            <a:r>
              <a:rPr lang="en-GB" kern="0" dirty="0" smtClean="0"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cs typeface="Arial" panose="020B0604020202020204" pitchFamily="34" charset="0"/>
              </a:rPr>
              <a:t>gennych</a:t>
            </a:r>
            <a:r>
              <a:rPr lang="en-GB" kern="0" dirty="0" smtClean="0">
                <a:cs typeface="Arial" panose="020B0604020202020204" pitchFamily="34" charset="0"/>
              </a:rPr>
              <a:t> chi </a:t>
            </a:r>
            <a:r>
              <a:rPr lang="en-GB" kern="0" dirty="0" err="1" smtClean="0">
                <a:cs typeface="Arial" panose="020B0604020202020204" pitchFamily="34" charset="0"/>
              </a:rPr>
              <a:t>unrhyw</a:t>
            </a:r>
            <a:r>
              <a:rPr lang="en-GB" kern="0" dirty="0" smtClean="0"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cs typeface="Arial" panose="020B0604020202020204" pitchFamily="34" charset="0"/>
              </a:rPr>
              <a:t>adborth</a:t>
            </a:r>
            <a:r>
              <a:rPr lang="en-GB" kern="0" dirty="0" smtClean="0">
                <a:cs typeface="Arial" panose="020B0604020202020204" pitchFamily="34" charset="0"/>
              </a:rPr>
              <a:t> </a:t>
            </a:r>
            <a:r>
              <a:rPr lang="en-GB" kern="0" dirty="0" err="1" smtClean="0">
                <a:cs typeface="Arial" panose="020B0604020202020204" pitchFamily="34" charset="0"/>
              </a:rPr>
              <a:t>arall</a:t>
            </a:r>
            <a:r>
              <a:rPr lang="en-GB" kern="0" dirty="0" smtClean="0"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68313" y="115888"/>
            <a:ext cx="8091487" cy="865187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cy-GB" sz="3600" b="1" kern="0" dirty="0" smtClean="0">
                <a:cs typeface="Arial" panose="020B0604020202020204" pitchFamily="34" charset="0"/>
              </a:rPr>
              <a:t>Cwestiynau</a:t>
            </a:r>
            <a:r>
              <a:rPr lang="en-GB" sz="3600" b="1" kern="0" dirty="0" smtClean="0">
                <a:cs typeface="Arial" panose="020B0604020202020204" pitchFamily="34" charset="0"/>
              </a:rPr>
              <a:t> Questions</a:t>
            </a:r>
            <a:endParaRPr lang="en-GB" sz="3600" b="1" kern="0" dirty="0">
              <a:cs typeface="Arial" panose="020B0604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5003800" y="1125538"/>
            <a:ext cx="3467100" cy="508158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en-GB" kern="0" dirty="0" smtClean="0">
                <a:cs typeface="Arial" panose="020B0604020202020204" pitchFamily="34" charset="0"/>
              </a:rPr>
              <a:t>How could the management reports be changed?</a:t>
            </a:r>
          </a:p>
          <a:p>
            <a:pPr>
              <a:spcAft>
                <a:spcPts val="1200"/>
              </a:spcAft>
              <a:defRPr/>
            </a:pPr>
            <a:r>
              <a:rPr lang="en-GB" kern="0" dirty="0" smtClean="0">
                <a:cs typeface="Arial" panose="020B0604020202020204" pitchFamily="34" charset="0"/>
              </a:rPr>
              <a:t>Are there any areas where you feel further guidance is needed?</a:t>
            </a:r>
          </a:p>
          <a:p>
            <a:pPr>
              <a:spcAft>
                <a:spcPts val="1200"/>
              </a:spcAft>
              <a:defRPr/>
            </a:pPr>
            <a:r>
              <a:rPr lang="en-GB" kern="0" dirty="0" smtClean="0">
                <a:solidFill>
                  <a:srgbClr val="FF0000"/>
                </a:solidFill>
                <a:cs typeface="Arial" panose="020B0604020202020204" pitchFamily="34" charset="0"/>
              </a:rPr>
              <a:t>Is there more we could do to help you ensure the accuracy of your data?</a:t>
            </a:r>
          </a:p>
          <a:p>
            <a:pPr>
              <a:spcAft>
                <a:spcPts val="1200"/>
              </a:spcAft>
              <a:defRPr/>
            </a:pPr>
            <a:r>
              <a:rPr lang="en-GB" kern="0" dirty="0" smtClean="0">
                <a:cs typeface="Arial" panose="020B0604020202020204" pitchFamily="34" charset="0"/>
              </a:rPr>
              <a:t>Do you have any other feedback?</a:t>
            </a:r>
          </a:p>
        </p:txBody>
      </p:sp>
    </p:spTree>
    <p:extLst>
      <p:ext uri="{BB962C8B-B14F-4D97-AF65-F5344CB8AC3E}">
        <p14:creationId xmlns:p14="http://schemas.microsoft.com/office/powerpoint/2010/main" val="5172645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538"/>
            <a:ext cx="8229600" cy="5584625"/>
          </a:xfrm>
        </p:spPr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GB" sz="3100" dirty="0">
                <a:latin typeface="Arial" panose="020B0604020202020204" pitchFamily="34" charset="0"/>
                <a:cs typeface="Arial" panose="020B0604020202020204" pitchFamily="34" charset="0"/>
              </a:rPr>
              <a:t>Data quality issues with the Post-16 </a:t>
            </a:r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568966"/>
            <a:ext cx="6684608" cy="448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8236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0518"/>
            <a:ext cx="8229600" cy="5655646"/>
          </a:xfrm>
        </p:spPr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GB" sz="3200" dirty="0" smtClean="0"/>
              <a:t>How to improve ? </a:t>
            </a:r>
            <a:endParaRPr lang="en-GB" dirty="0"/>
          </a:p>
        </p:txBody>
      </p:sp>
      <p:pic>
        <p:nvPicPr>
          <p:cNvPr id="2052" name="Picture 4" descr="C:\Users\williamsm029\AppData\Local\Microsoft\Windows\Temporary Internet Files\Content.Outlook\JR9GW4ET\ThinkstockPhotos-4812566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0" y="1260629"/>
            <a:ext cx="2525293" cy="513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2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GB" sz="3200" dirty="0" smtClean="0"/>
              <a:t>Lunch</a:t>
            </a:r>
            <a:endParaRPr lang="en-GB" dirty="0"/>
          </a:p>
        </p:txBody>
      </p:sp>
      <p:pic>
        <p:nvPicPr>
          <p:cNvPr id="5122" name="Picture 2" descr="C:\Users\williamsm029\AppData\Local\Microsoft\Windows\Temporary Internet Files\Content.Outlook\H0JYWSZI\ThinkstockPhotos-4774506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32" y="789432"/>
            <a:ext cx="5279136" cy="527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64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8172"/>
            <a:ext cx="8229600" cy="5557992"/>
          </a:xfrm>
        </p:spPr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GB" sz="3200" dirty="0"/>
              <a:t>Introducing QNs into the Post-16 </a:t>
            </a:r>
            <a:r>
              <a:rPr lang="en-GB" sz="3200" dirty="0" smtClean="0"/>
              <a:t>collection</a:t>
            </a:r>
          </a:p>
          <a:p>
            <a:r>
              <a:rPr lang="en-GB" sz="2400" b="1" i="1" dirty="0"/>
              <a:t>Leap of faith or opportunity </a:t>
            </a:r>
            <a:r>
              <a:rPr lang="en-GB" sz="2400" b="1" i="1" dirty="0" smtClean="0"/>
              <a:t>to rise </a:t>
            </a:r>
            <a:r>
              <a:rPr lang="en-GB" sz="2400" b="1" i="1" dirty="0"/>
              <a:t>and </a:t>
            </a:r>
            <a:r>
              <a:rPr lang="en-GB" sz="2400" b="1" i="1" dirty="0" smtClean="0"/>
              <a:t>improve? </a:t>
            </a:r>
            <a:endParaRPr lang="en-GB" sz="2800" dirty="0"/>
          </a:p>
          <a:p>
            <a:pPr marL="0" lvl="1" indent="0">
              <a:buNone/>
            </a:pPr>
            <a:endParaRPr lang="en-GB" dirty="0"/>
          </a:p>
          <a:p>
            <a:pPr marL="342900" lvl="1" indent="-342900">
              <a:buFont typeface="Arial"/>
              <a:buChar char="•"/>
            </a:pPr>
            <a:endParaRPr lang="en-GB" dirty="0"/>
          </a:p>
        </p:txBody>
      </p:sp>
      <p:pic>
        <p:nvPicPr>
          <p:cNvPr id="7170" name="Picture 2" descr="C:\Users\williamsm029\AppData\Local\Microsoft\Windows\Temporary Internet Files\Content.Outlook\JR9GW4ET\ThinkstockPhotos-4775699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" y="1571348"/>
            <a:ext cx="6759271" cy="457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7985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Benefits from Welsh Government perspective</a:t>
            </a:r>
            <a:endParaRPr lang="en-GB" sz="3600" b="1" dirty="0"/>
          </a:p>
          <a:p>
            <a:pPr lvl="1"/>
            <a:r>
              <a:rPr lang="en-GB" i="1" dirty="0"/>
              <a:t>Easier to map to programmes via SSA (sector subject area)</a:t>
            </a:r>
            <a:endParaRPr lang="en-GB" b="1" dirty="0"/>
          </a:p>
          <a:p>
            <a:pPr lvl="1"/>
            <a:r>
              <a:rPr lang="en-GB" i="1" dirty="0"/>
              <a:t>Easier to map attainment to awarding organisations </a:t>
            </a:r>
            <a:endParaRPr lang="en-GB" b="1" dirty="0"/>
          </a:p>
          <a:p>
            <a:pPr lvl="1"/>
            <a:r>
              <a:rPr lang="en-GB" i="1" dirty="0"/>
              <a:t>Single source of data for all stakeholders</a:t>
            </a:r>
            <a:endParaRPr lang="en-GB" b="1" dirty="0"/>
          </a:p>
          <a:p>
            <a:pPr lvl="1"/>
            <a:r>
              <a:rPr lang="en-GB" i="1" dirty="0"/>
              <a:t>Schools/LAs can calculate performance data for self evaluation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845403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924"/>
            <a:ext cx="8229600" cy="5767240"/>
          </a:xfrm>
        </p:spPr>
        <p:txBody>
          <a:bodyPr/>
          <a:lstStyle/>
          <a:p>
            <a:pPr marL="0" indent="0">
              <a:buNone/>
            </a:pPr>
            <a:r>
              <a:rPr lang="en-GB" i="1" dirty="0" smtClean="0"/>
              <a:t>Easier </a:t>
            </a:r>
            <a:r>
              <a:rPr lang="en-GB" i="1" dirty="0"/>
              <a:t>to map to programmes via </a:t>
            </a:r>
            <a:r>
              <a:rPr lang="en-GB" i="1" dirty="0" smtClean="0"/>
              <a:t>SSA ( Sector Subject area)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02974" y="1755532"/>
            <a:ext cx="4663644" cy="3602558"/>
            <a:chOff x="1702974" y="1755532"/>
            <a:chExt cx="4663644" cy="360255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974" y="1755532"/>
              <a:ext cx="4663644" cy="3602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54750" y="2467992"/>
              <a:ext cx="736846" cy="736847"/>
            </a:xfrm>
            <a:prstGeom prst="rect">
              <a:avLst/>
            </a:prstGeom>
            <a:solidFill>
              <a:schemeClr val="accent1">
                <a:alpha val="21000"/>
              </a:schemeClr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020524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Sector Subject Area(SSA) analysis based on </a:t>
            </a:r>
            <a:r>
              <a:rPr lang="en-GB" dirty="0" err="1" smtClean="0"/>
              <a:t>QiW</a:t>
            </a:r>
            <a:r>
              <a:rPr lang="en-GB" dirty="0" smtClean="0"/>
              <a:t> data @23/08/16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62050" y="1953419"/>
          <a:ext cx="6819900" cy="3819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9900"/>
                <a:gridCol w="762000"/>
                <a:gridCol w="762000"/>
                <a:gridCol w="762000"/>
                <a:gridCol w="7620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effectLst/>
                        </a:rPr>
                        <a:t> Sector subject area (SSA) 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@23/08/2016, 16:02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1st tier code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Number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Per cent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 Rank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1. Health, public services and care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854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8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5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2. Science and mathematics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275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3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12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3. Agriculture, horticulture and animal care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394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4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11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6195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4. Engineering and manufacturing technologies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1,379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14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2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6195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5. Construction, planning and the built environment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744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7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6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6. Information and communication technology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275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3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12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7. Retail and commercial enterprise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1,255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12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3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8. Leisure, travel and tourism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547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5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9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9. Arts, media and publishing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729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7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7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10. History, philosophy and theology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74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1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15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11. Social sciences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75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1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14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12. Languages, literature and culture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600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6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8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13. Education and training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395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4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10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14. Preparation for life and work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1,388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14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1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15. Business, administration and law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1,190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12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4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Total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10,174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100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01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Qualification type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4251294"/>
              </p:ext>
            </p:extLst>
          </p:nvPr>
        </p:nvGraphicFramePr>
        <p:xfrm>
          <a:off x="1162050" y="1304599"/>
          <a:ext cx="6819900" cy="4713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9900"/>
                <a:gridCol w="762000"/>
                <a:gridCol w="762000"/>
                <a:gridCol w="762000"/>
                <a:gridCol w="762000"/>
                <a:gridCol w="762000"/>
              </a:tblGrid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effectLst/>
                        </a:rPr>
                        <a:t>Qualification type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Number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Per cent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Rank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Advanced extension award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1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19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CVET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31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10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English For speakers of other languages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39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9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Essential skills Wales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16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14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Entry level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131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1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7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471133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GCE A level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255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3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5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GCE AS level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252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2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6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GCSE (9-1)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1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19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General Certificate of Secondary Education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379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4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3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Higher level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24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11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IVET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20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12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Key skills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63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1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8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National Vocational Qualification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19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13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Occupational qualification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2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18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Other general qualification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391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4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2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Principal learning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7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17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Project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13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15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QCF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8,266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81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1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Vocationally-Related Qualification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256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3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  4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Welsh Baccalaureate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8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         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            16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Total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      10,174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100.0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367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37" y="184330"/>
            <a:ext cx="8242113" cy="655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7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81" y="542351"/>
            <a:ext cx="8079103" cy="5255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87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3566"/>
            <a:ext cx="8229600" cy="450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02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229200"/>
            <a:ext cx="6400800" cy="888504"/>
          </a:xfrm>
        </p:spPr>
        <p:txBody>
          <a:bodyPr>
            <a:normAutofit/>
          </a:bodyPr>
          <a:lstStyle/>
          <a:p>
            <a:pPr algn="l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August 2016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" descr="PowerPoint_Bilingu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530117" y="3140968"/>
            <a:ext cx="7772401" cy="1935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/>
            </a:r>
            <a:br>
              <a:rPr lang="en-US" sz="4000" b="1" dirty="0" smtClean="0"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</a:br>
            <a:r>
              <a:rPr lang="en-US" sz="4000" b="1" dirty="0" smtClean="0">
                <a:latin typeface="Lucida Sans" pitchFamily="34" charset="0"/>
                <a:ea typeface="ＭＳ Ｐゴシック" pitchFamily="84" charset="-128"/>
              </a:rPr>
              <a:t/>
            </a:r>
            <a:br>
              <a:rPr lang="en-US" sz="4000" b="1" dirty="0" smtClean="0">
                <a:latin typeface="Lucida Sans" pitchFamily="34" charset="0"/>
                <a:ea typeface="ＭＳ Ｐゴシック" pitchFamily="84" charset="-128"/>
              </a:rPr>
            </a:br>
            <a:endParaRPr lang="en-US" sz="4000" b="1" dirty="0" smtClean="0">
              <a:latin typeface="Lucida Sans" pitchFamily="34" charset="0"/>
              <a:ea typeface="ＭＳ Ｐゴシック" pitchFamily="84" charset="-128"/>
            </a:endParaRPr>
          </a:p>
          <a:p>
            <a:pPr algn="l"/>
            <a:endParaRPr lang="en-US" sz="4000" b="1" dirty="0">
              <a:latin typeface="Lucida Sans" pitchFamily="34" charset="0"/>
              <a:ea typeface="ＭＳ Ｐゴシック" pitchFamily="84" charset="-128"/>
              <a:cs typeface="Arial" panose="020B0604020202020204" pitchFamily="34" charset="0"/>
            </a:endParaRPr>
          </a:p>
          <a:p>
            <a:pPr algn="l"/>
            <a:r>
              <a:rPr lang="en-US" sz="5300" b="1" dirty="0" smtClean="0"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Bethan Milton</a:t>
            </a:r>
            <a:r>
              <a:rPr lang="en-US" sz="5300" dirty="0" smtClean="0"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/>
            </a:r>
            <a:br>
              <a:rPr lang="en-US" sz="5300" dirty="0" smtClean="0"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</a:br>
            <a:r>
              <a:rPr lang="en-US" sz="5300" dirty="0" smtClean="0"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Post-16 Quality and Data Management</a:t>
            </a:r>
            <a:endParaRPr lang="en-GB" sz="5300" dirty="0">
              <a:latin typeface="Arial" panose="020B0604020202020204" pitchFamily="34" charset="0"/>
              <a:ea typeface="ＭＳ Ｐゴシック" pitchFamily="84" charset="-128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0117" y="284375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Post-16 Collection</a:t>
            </a:r>
            <a:r>
              <a:rPr lang="en-US" b="1" dirty="0" smtClean="0"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4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7250"/>
            <a:ext cx="8229600" cy="6116715"/>
          </a:xfrm>
        </p:spPr>
        <p:txBody>
          <a:bodyPr/>
          <a:lstStyle/>
          <a:p>
            <a:pPr lvl="1"/>
            <a:r>
              <a:rPr lang="en-GB" i="1" dirty="0"/>
              <a:t>Easier to map attainment to awarding organisations </a:t>
            </a:r>
            <a:r>
              <a:rPr lang="en-GB" i="1" dirty="0" err="1" smtClean="0">
                <a:hlinkClick r:id="rId2"/>
              </a:rPr>
              <a:t>statswales</a:t>
            </a:r>
            <a:endParaRPr lang="en-GB" i="1" dirty="0" smtClean="0"/>
          </a:p>
          <a:p>
            <a:pPr marL="457200" lvl="1" indent="0">
              <a:buNone/>
            </a:pPr>
            <a:endParaRPr lang="en-GB" b="1" dirty="0"/>
          </a:p>
        </p:txBody>
      </p:sp>
      <p:pic>
        <p:nvPicPr>
          <p:cNvPr id="8194" name="Picture 2" descr="C:\Users\williamsm029\AppData\Local\Microsoft\Windows\Temporary Internet Files\Content.Outlook\JR9GW4ET\ThinkstockPhotos-505824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0" y="1481263"/>
            <a:ext cx="3284592" cy="4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252" y="1935332"/>
            <a:ext cx="5450832" cy="350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0765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i="1" dirty="0"/>
              <a:t>Single source of data for all stakeholders</a:t>
            </a:r>
            <a:endParaRPr lang="en-GB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241" y="2329756"/>
            <a:ext cx="2945353" cy="310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williamsm029\AppData\Local\Microsoft\Windows\Temporary Internet Files\Content.Outlook\H0JYWSZI\ThinkstockPhotos-5087518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45" y="2234954"/>
            <a:ext cx="4269317" cy="32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1903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9596"/>
            <a:ext cx="8229600" cy="5806567"/>
          </a:xfrm>
        </p:spPr>
        <p:txBody>
          <a:bodyPr/>
          <a:lstStyle/>
          <a:p>
            <a:pPr lvl="1"/>
            <a:r>
              <a:rPr lang="en-GB" i="1" dirty="0"/>
              <a:t>Schools/LAs can calculate performance data for self </a:t>
            </a:r>
            <a:r>
              <a:rPr lang="en-GB" i="1" dirty="0" smtClean="0"/>
              <a:t>evaluation</a:t>
            </a:r>
          </a:p>
          <a:p>
            <a:pPr lvl="1"/>
            <a:endParaRPr lang="en-GB" i="1" dirty="0" smtClean="0"/>
          </a:p>
        </p:txBody>
      </p:sp>
      <p:pic>
        <p:nvPicPr>
          <p:cNvPr id="9218" name="Picture 2" descr="C:\Users\williamsm029\AppData\Local\Microsoft\Windows\Temporary Internet Files\Content.Outlook\JR9GW4ET\ThinkstockPhotos-5142215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202" y="1240155"/>
            <a:ext cx="6665595" cy="437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8257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Leaner processes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13" y="1207364"/>
            <a:ext cx="7665524" cy="491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18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712"/>
            <a:ext cx="8229600" cy="5836452"/>
          </a:xfrm>
        </p:spPr>
        <p:txBody>
          <a:bodyPr/>
          <a:lstStyle/>
          <a:p>
            <a:r>
              <a:rPr lang="en-GB" dirty="0"/>
              <a:t>What do software suppliers have in their systems currently for QNs</a:t>
            </a:r>
            <a:r>
              <a:rPr lang="en-GB" dirty="0" smtClean="0"/>
              <a:t>?</a:t>
            </a:r>
          </a:p>
          <a:p>
            <a:r>
              <a:rPr lang="en-GB" dirty="0" smtClean="0">
                <a:hlinkClick r:id="rId2"/>
              </a:rPr>
              <a:t>QIW</a:t>
            </a:r>
            <a:endParaRPr lang="en-GB" dirty="0" smtClean="0"/>
          </a:p>
          <a:p>
            <a:endParaRPr lang="en-GB" sz="3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8" y="2344848"/>
            <a:ext cx="8719670" cy="409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304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3" y="319597"/>
            <a:ext cx="7733223" cy="60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930283" y="1944210"/>
            <a:ext cx="2308195" cy="1287262"/>
          </a:xfrm>
          <a:prstGeom prst="ellipse">
            <a:avLst/>
          </a:prstGeom>
          <a:solidFill>
            <a:schemeClr val="accent1">
              <a:alpha val="24000"/>
            </a:schemeClr>
          </a:solidFill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682473" y="5140171"/>
            <a:ext cx="5398731" cy="772358"/>
          </a:xfrm>
          <a:prstGeom prst="ellipse">
            <a:avLst/>
          </a:prstGeom>
          <a:solidFill>
            <a:schemeClr val="accent1">
              <a:alpha val="28000"/>
            </a:scheme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154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/>
              <a:t>Issues encountered in England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Issues mapping QN to Awarding Bodies for attainment data</a:t>
            </a:r>
          </a:p>
          <a:p>
            <a:r>
              <a:rPr lang="en-GB" dirty="0" smtClean="0"/>
              <a:t>Running Learning Aims in parallel with QN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161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Format of QN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+mj-lt"/>
              </a:rPr>
              <a:t>Qualifications delivered in Wales and not in England will have a QWAN not a QN.</a:t>
            </a:r>
          </a:p>
          <a:p>
            <a:pPr lvl="1"/>
            <a:r>
              <a:rPr lang="en-GB" dirty="0" smtClean="0">
                <a:latin typeface="+mj-lt"/>
              </a:rPr>
              <a:t>QN (Qualification number) format:</a:t>
            </a:r>
          </a:p>
          <a:p>
            <a:pPr marL="0" indent="0">
              <a:buNone/>
            </a:pPr>
            <a:r>
              <a:rPr lang="en-GB" dirty="0">
                <a:latin typeface="+mj-lt"/>
              </a:rPr>
              <a:t>	</a:t>
            </a:r>
            <a:r>
              <a:rPr lang="en-GB" sz="2800" dirty="0" smtClean="0">
                <a:latin typeface="+mj-lt"/>
              </a:rPr>
              <a:t>100/2928/X (</a:t>
            </a:r>
            <a:r>
              <a:rPr lang="en-GB" sz="2800" dirty="0" err="1" smtClean="0">
                <a:latin typeface="+mj-lt"/>
              </a:rPr>
              <a:t>nnn</a:t>
            </a:r>
            <a:r>
              <a:rPr lang="en-GB" sz="2800" dirty="0" smtClean="0">
                <a:latin typeface="+mj-lt"/>
              </a:rPr>
              <a:t>/</a:t>
            </a:r>
            <a:r>
              <a:rPr lang="en-GB" sz="2800" dirty="0" err="1" smtClean="0">
                <a:latin typeface="+mj-lt"/>
              </a:rPr>
              <a:t>nnnn</a:t>
            </a:r>
            <a:r>
              <a:rPr lang="en-GB" sz="2800" dirty="0" smtClean="0">
                <a:latin typeface="+mj-lt"/>
              </a:rPr>
              <a:t>/A) n= number/integer (0-	9) , A= ‘X’ or integer </a:t>
            </a:r>
            <a:r>
              <a:rPr lang="en-GB" sz="2800" dirty="0">
                <a:latin typeface="+mj-lt"/>
              </a:rPr>
              <a:t>(0-9</a:t>
            </a:r>
            <a:r>
              <a:rPr lang="en-GB" sz="2800" dirty="0" smtClean="0">
                <a:latin typeface="+mj-lt"/>
              </a:rPr>
              <a:t>), 10 characters (CHR10)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  <a:latin typeface="+mj-lt"/>
              </a:rPr>
              <a:t>QWAN (QW 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Approval/Designation No</a:t>
            </a:r>
            <a:r>
              <a:rPr lang="en-GB" dirty="0" smtClean="0">
                <a:solidFill>
                  <a:srgbClr val="000000"/>
                </a:solidFill>
                <a:latin typeface="+mj-lt"/>
              </a:rPr>
              <a:t>.) format: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latin typeface="+mj-lt"/>
              </a:rPr>
              <a:t>	</a:t>
            </a:r>
            <a:r>
              <a:rPr lang="en-GB" sz="2800" dirty="0" smtClean="0">
                <a:solidFill>
                  <a:srgbClr val="000000"/>
                </a:solidFill>
                <a:latin typeface="+mj-lt"/>
              </a:rPr>
              <a:t>C00/0000/2 (Ann/</a:t>
            </a:r>
            <a:r>
              <a:rPr lang="en-GB" sz="2800" dirty="0" err="1" smtClean="0">
                <a:solidFill>
                  <a:srgbClr val="000000"/>
                </a:solidFill>
                <a:latin typeface="+mj-lt"/>
              </a:rPr>
              <a:t>nnnn</a:t>
            </a:r>
            <a:r>
              <a:rPr lang="en-GB" sz="2800" dirty="0" smtClean="0">
                <a:solidFill>
                  <a:srgbClr val="000000"/>
                </a:solidFill>
                <a:latin typeface="+mj-lt"/>
              </a:rPr>
              <a:t>/n)</a:t>
            </a:r>
            <a:r>
              <a:rPr lang="en-GB" sz="2800" dirty="0">
                <a:latin typeface="+mj-lt"/>
              </a:rPr>
              <a:t> A=‘C’, n= </a:t>
            </a:r>
            <a:r>
              <a:rPr lang="en-GB" sz="2800" dirty="0"/>
              <a:t>integer (0-9</a:t>
            </a:r>
            <a:r>
              <a:rPr lang="en-GB" sz="2800" dirty="0" smtClean="0"/>
              <a:t>),</a:t>
            </a:r>
            <a:r>
              <a:rPr lang="en-GB" sz="28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800" dirty="0">
                <a:latin typeface="+mj-lt"/>
              </a:rPr>
              <a:t>10 </a:t>
            </a:r>
            <a:r>
              <a:rPr lang="en-GB" sz="2800" dirty="0" smtClean="0">
                <a:latin typeface="+mj-lt"/>
              </a:rPr>
              <a:t>	characters (</a:t>
            </a:r>
            <a:r>
              <a:rPr lang="en-GB" sz="2800" dirty="0">
                <a:latin typeface="+mj-lt"/>
              </a:rPr>
              <a:t>CHR10</a:t>
            </a:r>
            <a:r>
              <a:rPr lang="en-GB" sz="2800" dirty="0" smtClean="0">
                <a:latin typeface="+mj-lt"/>
              </a:rPr>
              <a:t>)</a:t>
            </a:r>
            <a:endParaRPr lang="en-GB" sz="2800" dirty="0">
              <a:latin typeface="+mj-lt"/>
            </a:endParaRPr>
          </a:p>
          <a:p>
            <a:endParaRPr lang="en-GB" dirty="0">
              <a:solidFill>
                <a:srgbClr val="000000"/>
              </a:solidFill>
              <a:latin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348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Learning Activity format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3210128E (</a:t>
            </a:r>
            <a:r>
              <a:rPr lang="en-GB" dirty="0" err="1" smtClean="0"/>
              <a:t>nnnnnnnA</a:t>
            </a:r>
            <a:r>
              <a:rPr lang="en-GB" dirty="0" smtClean="0"/>
              <a:t>) </a:t>
            </a:r>
            <a:r>
              <a:rPr lang="en-GB" dirty="0"/>
              <a:t>n= number/integer (0-	9</a:t>
            </a:r>
            <a:r>
              <a:rPr lang="en-GB" dirty="0" smtClean="0"/>
              <a:t>), A = ‘E’ ,8 characters (CHR8)</a:t>
            </a:r>
          </a:p>
          <a:p>
            <a:endParaRPr lang="en-GB" dirty="0"/>
          </a:p>
          <a:p>
            <a:r>
              <a:rPr lang="en-GB" dirty="0" smtClean="0"/>
              <a:t>Two less characters than QWAN or QN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15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do software suppliers need from WG</a:t>
            </a:r>
            <a:r>
              <a:rPr lang="en-GB" dirty="0" smtClean="0"/>
              <a:t>?</a:t>
            </a:r>
          </a:p>
          <a:p>
            <a:endParaRPr lang="en-GB" b="1" dirty="0"/>
          </a:p>
        </p:txBody>
      </p:sp>
      <p:pic>
        <p:nvPicPr>
          <p:cNvPr id="8194" name="Picture 2" descr="C:\Users\williamsm029\AppData\Local\Microsoft\Windows\Temporary Internet Files\Content.Outlook\H0JYWSZI\ThinkstockPhotos-4840557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192" y="2161830"/>
            <a:ext cx="5506199" cy="386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williamsm029\AppData\Local\Microsoft\Windows\Temporary Internet Files\Content.Outlook\H0JYWSZI\ThinkstockPhotos-4804679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9" y="2161830"/>
            <a:ext cx="2777246" cy="386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917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404664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Why do we need a whole year collection?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568" y="1556792"/>
            <a:ext cx="80648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School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sixth forms and FE institutions can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measured on the same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basis:</a:t>
            </a:r>
            <a:endParaRPr lang="en-GB" sz="2800" dirty="0"/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did the learner stay until the end of the course?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Achievement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what outcome did they achieve?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ost-16 collection does not have outcomes so need to match learning activities to outcomes (in Welsh Examinations Database).</a:t>
            </a:r>
          </a:p>
        </p:txBody>
      </p:sp>
    </p:spTree>
    <p:extLst>
      <p:ext uri="{BB962C8B-B14F-4D97-AF65-F5344CB8AC3E}">
        <p14:creationId xmlns:p14="http://schemas.microsoft.com/office/powerpoint/2010/main" val="7661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Automation of Guided Contact Hours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59904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Next steps and </a:t>
            </a:r>
            <a:r>
              <a:rPr lang="en-GB" dirty="0" smtClean="0"/>
              <a:t>close</a:t>
            </a:r>
          </a:p>
          <a:p>
            <a:endParaRPr lang="en-GB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29" y="81749"/>
            <a:ext cx="2381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williamsm029\AppData\Local\Microsoft\Windows\Temporary Internet Files\Content.Outlook\H0JYWSZI\ThinkstockPhotos-1876439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8519"/>
            <a:ext cx="4250240" cy="283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williamsm029\AppData\Local\Microsoft\Windows\Temporary Internet Files\Content.Outlook\H0JYWSZI\ThinkstockPhotos-1654933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77" y="2600381"/>
            <a:ext cx="4262445" cy="284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4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2988" y="130622"/>
            <a:ext cx="8229600" cy="706090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data used for?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00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7958" y="966495"/>
            <a:ext cx="79928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used in the current level 3 threshold or wider points score measures</a:t>
            </a:r>
          </a:p>
          <a:p>
            <a:pPr lvl="0" algn="just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activity completion rates;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combined with examination outcomes, to calculate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success (of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all learning activities that were started, how many were successfully completed and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achieved);</a:t>
            </a:r>
          </a:p>
          <a:p>
            <a:pPr lvl="0" algn="just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517958" y="332656"/>
            <a:ext cx="8229600" cy="706090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activity completion rates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00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7958" y="1700808"/>
            <a:ext cx="7992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statistics</a:t>
            </a:r>
          </a:p>
          <a:p>
            <a:pPr lvl="0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Issues with data quality</a:t>
            </a:r>
          </a:p>
          <a:p>
            <a:pPr lvl="0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Will not be published in this format</a:t>
            </a:r>
          </a:p>
        </p:txBody>
      </p:sp>
    </p:spTree>
    <p:extLst>
      <p:ext uri="{BB962C8B-B14F-4D97-AF65-F5344CB8AC3E}">
        <p14:creationId xmlns:p14="http://schemas.microsoft.com/office/powerpoint/2010/main" val="16221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2988" y="130622"/>
            <a:ext cx="8229600" cy="706090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is the base cohort identified?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00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7958" y="966495"/>
            <a:ext cx="7992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learning activities which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were:</a:t>
            </a:r>
          </a:p>
          <a:p>
            <a:pPr lvl="0" algn="just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expected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complete within the academic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year;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were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expected to complete prior to the academic year, but terminated within the academic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year.</a:t>
            </a:r>
          </a:p>
          <a:p>
            <a:pPr lvl="1" algn="just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 ensure learners are included in the calculations of the year they were supposed to complete.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2988" y="130622"/>
            <a:ext cx="8229600" cy="706090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is completion calculated?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00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7958" y="966495"/>
            <a:ext cx="799288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GB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GB" sz="2800" u="sng" dirty="0">
                <a:latin typeface="Arial" panose="020B0604020202020204" pitchFamily="34" charset="0"/>
                <a:cs typeface="Arial" panose="020B0604020202020204" pitchFamily="34" charset="0"/>
              </a:rPr>
              <a:t>. of Completed Learning Activities</a:t>
            </a:r>
          </a:p>
          <a:p>
            <a:pPr algn="ctr" font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No. of Terminated Learning Activities</a:t>
            </a:r>
          </a:p>
          <a:p>
            <a:endParaRPr lang="en-GB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erived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CompletionStatus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</a:p>
          <a:p>
            <a:pPr algn="just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Includes all learning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activities in the base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cohort</a:t>
            </a:r>
          </a:p>
          <a:p>
            <a:pPr algn="just"/>
            <a:endParaRPr lang="en-GB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Activities -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CompletionStatus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  <a:p>
            <a:pPr algn="just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erminated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Activities -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CompletionStatus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 2 or 3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29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1544</Words>
  <Application>Microsoft Office PowerPoint</Application>
  <PresentationFormat>On-screen Show (4:3)</PresentationFormat>
  <Paragraphs>427</Paragraphs>
  <Slides>51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Why do we need a whole year collection?</vt:lpstr>
      <vt:lpstr>What is the data used for?</vt:lpstr>
      <vt:lpstr>Learning activity completion rates</vt:lpstr>
      <vt:lpstr>How is the base cohort identified?</vt:lpstr>
      <vt:lpstr>How is completion calculated?</vt:lpstr>
      <vt:lpstr>Data quality issues</vt:lpstr>
      <vt:lpstr>Data Quality: Pupil Coverage</vt:lpstr>
      <vt:lpstr>Data Quality: Learning Activities</vt:lpstr>
      <vt:lpstr>Data Quality: Completion Status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Sector Subject Area(SSA) analysis based on QiW data @23/08/16</vt:lpstr>
      <vt:lpstr>Qualification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Leaner processes</vt:lpstr>
      <vt:lpstr>PowerPoint Presentation</vt:lpstr>
      <vt:lpstr>PowerPoint Presentation</vt:lpstr>
      <vt:lpstr>Issues encountered in England</vt:lpstr>
      <vt:lpstr>Format of QN</vt:lpstr>
      <vt:lpstr>Learning Activity format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Welsh Government</dc:creator>
  <cp:lastModifiedBy>Milton, Bethan (DfES - FED)</cp:lastModifiedBy>
  <cp:revision>55</cp:revision>
  <dcterms:created xsi:type="dcterms:W3CDTF">2016-02-22T16:22:11Z</dcterms:created>
  <dcterms:modified xsi:type="dcterms:W3CDTF">2016-08-30T06:58:00Z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A15098006</vt:lpwstr>
  </property>
  <property fmtid="{D5CDD505-2E9C-101B-9397-08002B2CF9AE}" pid="4" name="Objective-Title">
    <vt:lpwstr>SDF August 2016</vt:lpwstr>
  </property>
  <property fmtid="{D5CDD505-2E9C-101B-9397-08002B2CF9AE}" pid="5" name="Objective-Comment">
    <vt:lpwstr/>
  </property>
  <property fmtid="{D5CDD505-2E9C-101B-9397-08002B2CF9AE}" pid="6" name="Objective-CreationStamp">
    <vt:filetime>2016-08-18T10:53:32Z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2016-08-30T06:58:12Z</vt:filetime>
  </property>
  <property fmtid="{D5CDD505-2E9C-101B-9397-08002B2CF9AE}" pid="10" name="Objective-ModificationStamp">
    <vt:filetime>2016-08-30T06:58:14Z</vt:filetime>
  </property>
  <property fmtid="{D5CDD505-2E9C-101B-9397-08002B2CF9AE}" pid="11" name="Objective-Owner">
    <vt:lpwstr>Williams, Madog (EPS - SMED)</vt:lpwstr>
  </property>
  <property fmtid="{D5CDD505-2E9C-101B-9397-08002B2CF9AE}" pid="12" name="Objective-Path">
    <vt:lpwstr>Objective Global Folder:Corporate File Plan:WORKING WITH STAKEHOLDERS:Working with Stakeholders - Private Sector Organisations:Working with Stakeholders - Private Sector - Technology:Software Developers' Forum (SDF) - 2015-2016 - Agenda, Minutes &amp; papers:.SDF 24 August 2016:</vt:lpwstr>
  </property>
  <property fmtid="{D5CDD505-2E9C-101B-9397-08002B2CF9AE}" pid="13" name="Objective-Parent">
    <vt:lpwstr>.SDF 24 August 2016</vt:lpwstr>
  </property>
  <property fmtid="{D5CDD505-2E9C-101B-9397-08002B2CF9AE}" pid="14" name="Objective-State">
    <vt:lpwstr>Published</vt:lpwstr>
  </property>
  <property fmtid="{D5CDD505-2E9C-101B-9397-08002B2CF9AE}" pid="15" name="Objective-Version">
    <vt:lpwstr>9.0</vt:lpwstr>
  </property>
  <property fmtid="{D5CDD505-2E9C-101B-9397-08002B2CF9AE}" pid="16" name="Objective-VersionNumber">
    <vt:r8>10</vt:r8>
  </property>
  <property fmtid="{D5CDD505-2E9C-101B-9397-08002B2CF9AE}" pid="17" name="Objective-VersionComment">
    <vt:lpwstr/>
  </property>
  <property fmtid="{D5CDD505-2E9C-101B-9397-08002B2CF9AE}" pid="18" name="Objective-FileNumber">
    <vt:lpwstr/>
  </property>
  <property fmtid="{D5CDD505-2E9C-101B-9397-08002B2CF9AE}" pid="19" name="Objective-Classification">
    <vt:lpwstr>[Inherited - Official]</vt:lpwstr>
  </property>
  <property fmtid="{D5CDD505-2E9C-101B-9397-08002B2CF9AE}" pid="20" name="Objective-Caveats">
    <vt:lpwstr/>
  </property>
  <property fmtid="{D5CDD505-2E9C-101B-9397-08002B2CF9AE}" pid="21" name="Objective-Language [system]">
    <vt:lpwstr>English (eng)</vt:lpwstr>
  </property>
  <property fmtid="{D5CDD505-2E9C-101B-9397-08002B2CF9AE}" pid="22" name="Objective-Date Acquired [system]">
    <vt:lpwstr/>
  </property>
  <property fmtid="{D5CDD505-2E9C-101B-9397-08002B2CF9AE}" pid="23" name="Objective-What to Keep [system]">
    <vt:lpwstr>No</vt:lpwstr>
  </property>
  <property fmtid="{D5CDD505-2E9C-101B-9397-08002B2CF9AE}" pid="24" name="Objective-Official Translation [system]">
    <vt:lpwstr/>
  </property>
  <property fmtid="{D5CDD505-2E9C-101B-9397-08002B2CF9AE}" pid="25" name="Objective-Connect Creator [system]">
    <vt:lpwstr/>
  </property>
</Properties>
</file>